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3"/>
    </p:embeddedFont>
    <p:embeddedFont>
      <p:font typeface="Arimo Bold Italics" panose="020B0604020202020204" charset="0"/>
      <p:regular r:id="rId14"/>
    </p:embeddedFon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Poppins Italics" panose="020B0604020202020204" charset="0"/>
      <p:regular r:id="rId20"/>
    </p:embeddedFont>
    <p:embeddedFont>
      <p:font typeface="Poppins" panose="020B0604020202020204" charset="0"/>
      <p:regular r:id="rId21"/>
    </p:embeddedFont>
    <p:embeddedFont>
      <p:font typeface="Poppi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amma.app/?utm_source=made-with-gamma" TargetMode="Externa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762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9486900" y="1562695"/>
            <a:ext cx="6172200" cy="819001"/>
          </a:xfrm>
          <a:prstGeom prst="rect">
            <a:avLst/>
          </a:prstGeom>
        </p:spPr>
        <p:txBody>
          <a:bodyPr lIns="0" tIns="0" rIns="0" bIns="0" rtlCol="0" anchor="t">
            <a:spAutoFit/>
          </a:bodyPr>
          <a:lstStyle/>
          <a:p>
            <a:pPr algn="ctr">
              <a:lnSpc>
                <a:spcPts val="6062"/>
              </a:lnSpc>
            </a:pPr>
            <a:r>
              <a:rPr lang="en-US" sz="4812">
                <a:solidFill>
                  <a:srgbClr val="383838"/>
                </a:solidFill>
                <a:latin typeface="Arimo"/>
                <a:ea typeface="Arimo"/>
                <a:cs typeface="Arimo"/>
                <a:sym typeface="Arimo"/>
              </a:rPr>
              <a:t>Meet "</a:t>
            </a:r>
            <a:r>
              <a:rPr lang="en-US" sz="4812" b="1" u="sng">
                <a:solidFill>
                  <a:srgbClr val="383838"/>
                </a:solidFill>
                <a:latin typeface="Arimo Bold"/>
                <a:ea typeface="Arimo Bold"/>
                <a:cs typeface="Arimo Bold"/>
                <a:sym typeface="Arimo Bold"/>
              </a:rPr>
              <a:t>Yuki</a:t>
            </a:r>
            <a:r>
              <a:rPr lang="en-US" sz="4812">
                <a:solidFill>
                  <a:srgbClr val="383838"/>
                </a:solidFill>
                <a:latin typeface="Arimo"/>
                <a:ea typeface="Arimo"/>
                <a:cs typeface="Arimo"/>
                <a:sym typeface="Arimo"/>
              </a:rPr>
              <a:t>"</a:t>
            </a:r>
          </a:p>
        </p:txBody>
      </p:sp>
      <p:sp>
        <p:nvSpPr>
          <p:cNvPr id="9" name="TextBox 9"/>
          <p:cNvSpPr txBox="1"/>
          <p:nvPr/>
        </p:nvSpPr>
        <p:spPr>
          <a:xfrm>
            <a:off x="8458200" y="2796927"/>
            <a:ext cx="8153400" cy="782265"/>
          </a:xfrm>
          <a:prstGeom prst="rect">
            <a:avLst/>
          </a:prstGeom>
        </p:spPr>
        <p:txBody>
          <a:bodyPr wrap="square" lIns="0" tIns="0" rIns="0" bIns="0" rtlCol="0" anchor="t">
            <a:spAutoFit/>
          </a:bodyPr>
          <a:lstStyle/>
          <a:p>
            <a:pPr algn="ctr">
              <a:lnSpc>
                <a:spcPts val="6062"/>
              </a:lnSpc>
            </a:pPr>
            <a:r>
              <a:rPr lang="en-US" sz="4812" b="1" dirty="0">
                <a:solidFill>
                  <a:srgbClr val="383838"/>
                </a:solidFill>
                <a:latin typeface="Arimo Bold"/>
                <a:ea typeface="Arimo Bold"/>
                <a:cs typeface="Arimo Bold"/>
                <a:sym typeface="Arimo Bold"/>
              </a:rPr>
              <a:t>Your Learning Budd-Hi</a:t>
            </a:r>
          </a:p>
        </p:txBody>
      </p:sp>
      <p:sp>
        <p:nvSpPr>
          <p:cNvPr id="10" name="TextBox 10"/>
          <p:cNvSpPr txBox="1"/>
          <p:nvPr/>
        </p:nvSpPr>
        <p:spPr>
          <a:xfrm>
            <a:off x="7938046" y="3935909"/>
            <a:ext cx="9269909" cy="760065"/>
          </a:xfrm>
          <a:prstGeom prst="rect">
            <a:avLst/>
          </a:prstGeom>
        </p:spPr>
        <p:txBody>
          <a:bodyPr lIns="0" tIns="0" rIns="0" bIns="0" rtlCol="0" anchor="t">
            <a:spAutoFit/>
          </a:bodyPr>
          <a:lstStyle/>
          <a:p>
            <a:pPr algn="ctr">
              <a:lnSpc>
                <a:spcPts val="4812"/>
              </a:lnSpc>
            </a:pPr>
            <a:r>
              <a:rPr lang="en-US" sz="3000" i="1" dirty="0">
                <a:solidFill>
                  <a:srgbClr val="383838"/>
                </a:solidFill>
                <a:latin typeface="Poppins Italics"/>
                <a:ea typeface="Poppins Italics"/>
                <a:cs typeface="Poppins Italics"/>
                <a:sym typeface="Poppins Italics"/>
              </a:rPr>
              <a:t>By Divine </a:t>
            </a:r>
            <a:r>
              <a:rPr lang="en-US" sz="3000" i="1" dirty="0" err="1">
                <a:solidFill>
                  <a:srgbClr val="383838"/>
                </a:solidFill>
                <a:latin typeface="Poppins Italics"/>
                <a:ea typeface="Poppins Italics"/>
                <a:cs typeface="Poppins Italics"/>
                <a:sym typeface="Poppins Italics"/>
              </a:rPr>
              <a:t>Devs</a:t>
            </a:r>
            <a:endParaRPr lang="en-US" sz="3000" i="1" dirty="0">
              <a:solidFill>
                <a:srgbClr val="383838"/>
              </a:solidFill>
              <a:latin typeface="Poppins Italics"/>
              <a:ea typeface="Poppins Italics"/>
              <a:cs typeface="Poppins Italics"/>
              <a:sym typeface="Poppins Italics"/>
            </a:endParaRPr>
          </a:p>
        </p:txBody>
      </p:sp>
      <p:sp>
        <p:nvSpPr>
          <p:cNvPr id="11" name="TextBox 11"/>
          <p:cNvSpPr txBox="1"/>
          <p:nvPr/>
        </p:nvSpPr>
        <p:spPr>
          <a:xfrm>
            <a:off x="7938046" y="5883474"/>
            <a:ext cx="9269909" cy="617636"/>
          </a:xfrm>
          <a:prstGeom prst="rect">
            <a:avLst/>
          </a:prstGeom>
        </p:spPr>
        <p:txBody>
          <a:bodyPr lIns="0" tIns="0" rIns="0" bIns="0" rtlCol="0" anchor="t">
            <a:spAutoFit/>
          </a:bodyPr>
          <a:lstStyle/>
          <a:p>
            <a:pPr algn="l">
              <a:lnSpc>
                <a:spcPts val="3875"/>
              </a:lnSpc>
            </a:pPr>
            <a:r>
              <a:rPr lang="en-US" sz="2375" b="1" dirty="0">
                <a:solidFill>
                  <a:srgbClr val="383838"/>
                </a:solidFill>
                <a:latin typeface="Poppins Bold"/>
                <a:ea typeface="Poppins Bold"/>
                <a:cs typeface="Poppins Bold"/>
                <a:sym typeface="Poppins Bold"/>
              </a:rPr>
              <a:t>Abhishek </a:t>
            </a:r>
            <a:r>
              <a:rPr lang="en-US" sz="2375" b="1" dirty="0" err="1">
                <a:solidFill>
                  <a:srgbClr val="383838"/>
                </a:solidFill>
                <a:latin typeface="Poppins Bold"/>
                <a:ea typeface="Poppins Bold"/>
                <a:cs typeface="Poppins Bold"/>
                <a:sym typeface="Poppins Bold"/>
              </a:rPr>
              <a:t>Verma</a:t>
            </a:r>
            <a:r>
              <a:rPr lang="en-US" sz="2375" b="1" dirty="0">
                <a:solidFill>
                  <a:srgbClr val="383838"/>
                </a:solidFill>
                <a:latin typeface="Poppins Bold"/>
                <a:ea typeface="Poppins Bold"/>
                <a:cs typeface="Poppins Bold"/>
                <a:sym typeface="Poppins Bold"/>
              </a:rPr>
              <a:t>  </a:t>
            </a:r>
            <a:r>
              <a:rPr lang="en-US" sz="2375" dirty="0">
                <a:solidFill>
                  <a:srgbClr val="383838"/>
                </a:solidFill>
                <a:latin typeface="Poppins"/>
                <a:ea typeface="Poppins"/>
                <a:cs typeface="Poppins"/>
                <a:sym typeface="Poppins"/>
              </a:rPr>
              <a:t>- </a:t>
            </a:r>
            <a:r>
              <a:rPr lang="en-US" sz="2375" i="1" dirty="0">
                <a:solidFill>
                  <a:srgbClr val="383838"/>
                </a:solidFill>
                <a:latin typeface="Poppins Italics"/>
                <a:ea typeface="Poppins Italics"/>
                <a:cs typeface="Poppins Italics"/>
                <a:sym typeface="Poppins Italics"/>
              </a:rPr>
              <a:t>Backend and AI Agent</a:t>
            </a:r>
            <a:r>
              <a:rPr lang="en-US" sz="2375" dirty="0">
                <a:solidFill>
                  <a:srgbClr val="383838"/>
                </a:solidFill>
                <a:latin typeface="Poppins"/>
                <a:ea typeface="Poppins"/>
                <a:cs typeface="Poppins"/>
                <a:sym typeface="Poppins"/>
              </a:rPr>
              <a:t> </a:t>
            </a:r>
          </a:p>
        </p:txBody>
      </p:sp>
      <p:sp>
        <p:nvSpPr>
          <p:cNvPr id="12" name="TextBox 12"/>
          <p:cNvSpPr txBox="1"/>
          <p:nvPr/>
        </p:nvSpPr>
        <p:spPr>
          <a:xfrm>
            <a:off x="7938046" y="6724352"/>
            <a:ext cx="9269909" cy="1111449"/>
          </a:xfrm>
          <a:prstGeom prst="rect">
            <a:avLst/>
          </a:prstGeom>
        </p:spPr>
        <p:txBody>
          <a:bodyPr lIns="0" tIns="0" rIns="0" bIns="0" rtlCol="0" anchor="t">
            <a:spAutoFit/>
          </a:bodyPr>
          <a:lstStyle/>
          <a:p>
            <a:pPr algn="l">
              <a:lnSpc>
                <a:spcPts val="3875"/>
              </a:lnSpc>
            </a:pPr>
            <a:r>
              <a:rPr lang="en-US" sz="2375" b="1" dirty="0" err="1">
                <a:solidFill>
                  <a:srgbClr val="383838"/>
                </a:solidFill>
                <a:latin typeface="Poppins Bold"/>
                <a:ea typeface="Poppins Bold"/>
                <a:cs typeface="Poppins Bold"/>
                <a:sym typeface="Poppins Bold"/>
              </a:rPr>
              <a:t>Shubham</a:t>
            </a:r>
            <a:r>
              <a:rPr lang="en-US" sz="2375" b="1" dirty="0">
                <a:solidFill>
                  <a:srgbClr val="383838"/>
                </a:solidFill>
                <a:latin typeface="Poppins Bold"/>
                <a:ea typeface="Poppins Bold"/>
                <a:cs typeface="Poppins Bold"/>
                <a:sym typeface="Poppins Bold"/>
              </a:rPr>
              <a:t> Yadav</a:t>
            </a:r>
            <a:r>
              <a:rPr lang="en-US" sz="2375" dirty="0">
                <a:solidFill>
                  <a:srgbClr val="383838"/>
                </a:solidFill>
                <a:latin typeface="Poppins"/>
                <a:ea typeface="Poppins"/>
                <a:cs typeface="Poppins"/>
                <a:sym typeface="Poppins"/>
              </a:rPr>
              <a:t> - </a:t>
            </a:r>
            <a:r>
              <a:rPr lang="en-US" sz="2375" i="1" dirty="0">
                <a:solidFill>
                  <a:srgbClr val="383838"/>
                </a:solidFill>
                <a:latin typeface="Poppins Italics"/>
                <a:ea typeface="Poppins Italics"/>
                <a:cs typeface="Poppins Italics"/>
                <a:sym typeface="Poppins Italics"/>
              </a:rPr>
              <a:t>Frontend Development and Backend Integration</a:t>
            </a:r>
          </a:p>
        </p:txBody>
      </p:sp>
      <p:sp>
        <p:nvSpPr>
          <p:cNvPr id="13" name="TextBox 13"/>
          <p:cNvSpPr txBox="1"/>
          <p:nvPr/>
        </p:nvSpPr>
        <p:spPr>
          <a:xfrm>
            <a:off x="7938046" y="8059042"/>
            <a:ext cx="9269909" cy="617636"/>
          </a:xfrm>
          <a:prstGeom prst="rect">
            <a:avLst/>
          </a:prstGeom>
        </p:spPr>
        <p:txBody>
          <a:bodyPr lIns="0" tIns="0" rIns="0" bIns="0" rtlCol="0" anchor="t">
            <a:spAutoFit/>
          </a:bodyPr>
          <a:lstStyle/>
          <a:p>
            <a:pPr algn="l">
              <a:lnSpc>
                <a:spcPts val="3875"/>
              </a:lnSpc>
            </a:pPr>
            <a:r>
              <a:rPr lang="en-US" sz="2375" b="1">
                <a:solidFill>
                  <a:srgbClr val="383838"/>
                </a:solidFill>
                <a:latin typeface="Poppins Bold"/>
                <a:ea typeface="Poppins Bold"/>
                <a:cs typeface="Poppins Bold"/>
                <a:sym typeface="Poppins Bold"/>
              </a:rPr>
              <a:t>Vidhik </a:t>
            </a:r>
            <a:r>
              <a:rPr lang="en-US" sz="2375">
                <a:solidFill>
                  <a:srgbClr val="383838"/>
                </a:solidFill>
                <a:latin typeface="Poppins"/>
                <a:ea typeface="Poppins"/>
                <a:cs typeface="Poppins"/>
                <a:sym typeface="Poppins"/>
              </a:rPr>
              <a:t>- </a:t>
            </a:r>
            <a:r>
              <a:rPr lang="en-US" sz="2375" i="1">
                <a:solidFill>
                  <a:srgbClr val="383838"/>
                </a:solidFill>
                <a:latin typeface="Poppins Italics"/>
                <a:ea typeface="Poppins Italics"/>
                <a:cs typeface="Poppins Italics"/>
                <a:sym typeface="Poppins Italics"/>
              </a:rPr>
              <a:t>Research and Market Strategist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1028700" y="765023"/>
            <a:ext cx="17213679" cy="773112"/>
          </a:xfrm>
          <a:prstGeom prst="rect">
            <a:avLst/>
          </a:prstGeom>
        </p:spPr>
        <p:txBody>
          <a:bodyPr lIns="0" tIns="0" rIns="0" bIns="0" rtlCol="0" anchor="t">
            <a:spAutoFit/>
          </a:bodyPr>
          <a:lstStyle/>
          <a:p>
            <a:pPr algn="ctr">
              <a:lnSpc>
                <a:spcPts val="6062"/>
              </a:lnSpc>
            </a:pPr>
            <a:r>
              <a:rPr lang="en-US" sz="4812" b="1" u="sng">
                <a:solidFill>
                  <a:srgbClr val="383838"/>
                </a:solidFill>
                <a:latin typeface="Arimo Bold"/>
                <a:ea typeface="Arimo Bold"/>
                <a:cs typeface="Arimo Bold"/>
                <a:sym typeface="Arimo Bold"/>
              </a:rPr>
              <a:t>Project Impact &amp; Future Vision</a:t>
            </a:r>
          </a:p>
        </p:txBody>
      </p:sp>
      <p:grpSp>
        <p:nvGrpSpPr>
          <p:cNvPr id="7" name="Group 7"/>
          <p:cNvGrpSpPr/>
          <p:nvPr/>
        </p:nvGrpSpPr>
        <p:grpSpPr>
          <a:xfrm>
            <a:off x="1080046" y="3129855"/>
            <a:ext cx="5170289" cy="4389536"/>
            <a:chOff x="0" y="0"/>
            <a:chExt cx="6893718" cy="5852715"/>
          </a:xfrm>
        </p:grpSpPr>
        <p:sp>
          <p:nvSpPr>
            <p:cNvPr id="8" name="Freeform 8"/>
            <p:cNvSpPr/>
            <p:nvPr/>
          </p:nvSpPr>
          <p:spPr>
            <a:xfrm>
              <a:off x="0" y="0"/>
              <a:ext cx="6893687" cy="5852668"/>
            </a:xfrm>
            <a:custGeom>
              <a:avLst/>
              <a:gdLst/>
              <a:ahLst/>
              <a:cxnLst/>
              <a:rect l="l" t="t" r="r" b="b"/>
              <a:pathLst>
                <a:path w="6893687" h="5852668">
                  <a:moveTo>
                    <a:pt x="0" y="243840"/>
                  </a:moveTo>
                  <a:cubicBezTo>
                    <a:pt x="0" y="109220"/>
                    <a:pt x="109220" y="0"/>
                    <a:pt x="243840" y="0"/>
                  </a:cubicBezTo>
                  <a:lnTo>
                    <a:pt x="6649847" y="0"/>
                  </a:lnTo>
                  <a:cubicBezTo>
                    <a:pt x="6784467" y="0"/>
                    <a:pt x="6893687" y="109220"/>
                    <a:pt x="6893687" y="243840"/>
                  </a:cubicBezTo>
                  <a:lnTo>
                    <a:pt x="6893687" y="5608828"/>
                  </a:lnTo>
                  <a:cubicBezTo>
                    <a:pt x="6893687" y="5743448"/>
                    <a:pt x="6784467" y="5852668"/>
                    <a:pt x="6649847" y="5852668"/>
                  </a:cubicBezTo>
                  <a:lnTo>
                    <a:pt x="243840" y="5852668"/>
                  </a:lnTo>
                  <a:cubicBezTo>
                    <a:pt x="109220" y="5852668"/>
                    <a:pt x="0" y="5743448"/>
                    <a:pt x="0" y="5608828"/>
                  </a:cubicBezTo>
                  <a:close/>
                </a:path>
              </a:pathLst>
            </a:custGeom>
            <a:solidFill>
              <a:srgbClr val="F7F7F7"/>
            </a:solidFill>
          </p:spPr>
        </p:sp>
      </p:grpSp>
      <p:grpSp>
        <p:nvGrpSpPr>
          <p:cNvPr id="9" name="Group 9"/>
          <p:cNvGrpSpPr>
            <a:grpSpLocks noChangeAspect="1"/>
          </p:cNvGrpSpPr>
          <p:nvPr/>
        </p:nvGrpSpPr>
        <p:grpSpPr>
          <a:xfrm>
            <a:off x="1080046" y="3091755"/>
            <a:ext cx="5170289" cy="152400"/>
            <a:chOff x="0" y="0"/>
            <a:chExt cx="6893718" cy="203200"/>
          </a:xfrm>
        </p:grpSpPr>
        <p:sp>
          <p:nvSpPr>
            <p:cNvPr id="10" name="Freeform 10" descr="preencoded.png"/>
            <p:cNvSpPr/>
            <p:nvPr/>
          </p:nvSpPr>
          <p:spPr>
            <a:xfrm>
              <a:off x="0" y="0"/>
              <a:ext cx="6893687" cy="203200"/>
            </a:xfrm>
            <a:custGeom>
              <a:avLst/>
              <a:gdLst/>
              <a:ahLst/>
              <a:cxnLst/>
              <a:rect l="l" t="t" r="r" b="b"/>
              <a:pathLst>
                <a:path w="6893687" h="203200">
                  <a:moveTo>
                    <a:pt x="0" y="0"/>
                  </a:moveTo>
                  <a:lnTo>
                    <a:pt x="6893687" y="0"/>
                  </a:lnTo>
                  <a:lnTo>
                    <a:pt x="6893687" y="203200"/>
                  </a:lnTo>
                  <a:lnTo>
                    <a:pt x="0" y="203200"/>
                  </a:lnTo>
                  <a:lnTo>
                    <a:pt x="0" y="0"/>
                  </a:lnTo>
                  <a:close/>
                </a:path>
              </a:pathLst>
            </a:custGeom>
            <a:blipFill>
              <a:blip r:embed="rId3"/>
              <a:stretch>
                <a:fillRect l="-17" r="-17"/>
              </a:stretch>
            </a:blipFill>
          </p:spPr>
        </p:sp>
      </p:grpSp>
      <p:grpSp>
        <p:nvGrpSpPr>
          <p:cNvPr id="11" name="Group 11"/>
          <p:cNvGrpSpPr>
            <a:grpSpLocks noChangeAspect="1"/>
          </p:cNvGrpSpPr>
          <p:nvPr/>
        </p:nvGrpSpPr>
        <p:grpSpPr>
          <a:xfrm>
            <a:off x="2416370" y="1881035"/>
            <a:ext cx="3810301" cy="3810301"/>
            <a:chOff x="0" y="0"/>
            <a:chExt cx="1234282" cy="1234282"/>
          </a:xfrm>
        </p:grpSpPr>
        <p:sp>
          <p:nvSpPr>
            <p:cNvPr id="12" name="Freeform 12"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4"/>
              <a:stretch>
                <a:fillRect r="2" b="2"/>
              </a:stretch>
            </a:blipFill>
          </p:spPr>
        </p:sp>
      </p:grpSp>
      <p:grpSp>
        <p:nvGrpSpPr>
          <p:cNvPr id="13" name="Group 13"/>
          <p:cNvGrpSpPr>
            <a:grpSpLocks noChangeAspect="1"/>
          </p:cNvGrpSpPr>
          <p:nvPr/>
        </p:nvGrpSpPr>
        <p:grpSpPr>
          <a:xfrm>
            <a:off x="2895600" y="2165758"/>
            <a:ext cx="641677" cy="802094"/>
            <a:chOff x="0" y="0"/>
            <a:chExt cx="493713" cy="617140"/>
          </a:xfrm>
        </p:grpSpPr>
        <p:sp>
          <p:nvSpPr>
            <p:cNvPr id="14" name="Freeform 14" descr="preencoded.png"/>
            <p:cNvSpPr/>
            <p:nvPr/>
          </p:nvSpPr>
          <p:spPr>
            <a:xfrm>
              <a:off x="0" y="0"/>
              <a:ext cx="493776" cy="617093"/>
            </a:xfrm>
            <a:custGeom>
              <a:avLst/>
              <a:gdLst/>
              <a:ahLst/>
              <a:cxnLst/>
              <a:rect l="l" t="t" r="r" b="b"/>
              <a:pathLst>
                <a:path w="493776" h="617093">
                  <a:moveTo>
                    <a:pt x="0" y="0"/>
                  </a:moveTo>
                  <a:lnTo>
                    <a:pt x="493776" y="0"/>
                  </a:lnTo>
                  <a:lnTo>
                    <a:pt x="493776" y="617093"/>
                  </a:lnTo>
                  <a:lnTo>
                    <a:pt x="0" y="617093"/>
                  </a:lnTo>
                  <a:lnTo>
                    <a:pt x="0" y="0"/>
                  </a:lnTo>
                  <a:close/>
                </a:path>
              </a:pathLst>
            </a:custGeom>
            <a:blipFill>
              <a:blip r:embed="rId5"/>
              <a:stretch>
                <a:fillRect t="-256" r="12" b="-264"/>
              </a:stretch>
            </a:blipFill>
          </p:spPr>
        </p:sp>
      </p:grpSp>
      <p:sp>
        <p:nvSpPr>
          <p:cNvPr id="15" name="TextBox 15"/>
          <p:cNvSpPr txBox="1"/>
          <p:nvPr/>
        </p:nvSpPr>
        <p:spPr>
          <a:xfrm>
            <a:off x="1426666" y="3758505"/>
            <a:ext cx="4477047" cy="760065"/>
          </a:xfrm>
          <a:prstGeom prst="rect">
            <a:avLst/>
          </a:prstGeom>
        </p:spPr>
        <p:txBody>
          <a:bodyPr lIns="0" tIns="0" rIns="0" bIns="0" rtlCol="0" anchor="t">
            <a:spAutoFit/>
          </a:bodyPr>
          <a:lstStyle/>
          <a:p>
            <a:pPr algn="l">
              <a:lnSpc>
                <a:spcPts val="4812"/>
              </a:lnSpc>
            </a:pPr>
            <a:r>
              <a:rPr lang="en-US" sz="3000" b="1" u="sng">
                <a:solidFill>
                  <a:srgbClr val="383838"/>
                </a:solidFill>
                <a:latin typeface="Poppins Bold"/>
                <a:ea typeface="Poppins Bold"/>
                <a:cs typeface="Poppins Bold"/>
                <a:sym typeface="Poppins Bold"/>
              </a:rPr>
              <a:t>Scalability</a:t>
            </a:r>
          </a:p>
        </p:txBody>
      </p:sp>
      <p:sp>
        <p:nvSpPr>
          <p:cNvPr id="16" name="TextBox 16"/>
          <p:cNvSpPr txBox="1"/>
          <p:nvPr/>
        </p:nvSpPr>
        <p:spPr>
          <a:xfrm>
            <a:off x="1426666" y="4579887"/>
            <a:ext cx="4477047" cy="1605260"/>
          </a:xfrm>
          <a:prstGeom prst="rect">
            <a:avLst/>
          </a:prstGeom>
        </p:spPr>
        <p:txBody>
          <a:bodyPr lIns="0" tIns="0" rIns="0" bIns="0" rtlCol="0" anchor="t">
            <a:spAutoFit/>
          </a:bodyPr>
          <a:lstStyle/>
          <a:p>
            <a:pPr algn="l">
              <a:lnSpc>
                <a:spcPts val="3875"/>
              </a:lnSpc>
            </a:pPr>
            <a:r>
              <a:rPr lang="en-US" sz="2375">
                <a:solidFill>
                  <a:srgbClr val="383838"/>
                </a:solidFill>
                <a:latin typeface="Poppins"/>
                <a:ea typeface="Poppins"/>
                <a:cs typeface="Poppins"/>
                <a:sym typeface="Poppins"/>
              </a:rPr>
              <a:t>Works for individual learners, coaching institutes, and enterprise training.</a:t>
            </a:r>
          </a:p>
        </p:txBody>
      </p:sp>
      <p:grpSp>
        <p:nvGrpSpPr>
          <p:cNvPr id="17" name="Group 17"/>
          <p:cNvGrpSpPr/>
          <p:nvPr/>
        </p:nvGrpSpPr>
        <p:grpSpPr>
          <a:xfrm>
            <a:off x="6558855" y="3129855"/>
            <a:ext cx="5170289" cy="4389536"/>
            <a:chOff x="0" y="0"/>
            <a:chExt cx="6893718" cy="5852715"/>
          </a:xfrm>
        </p:grpSpPr>
        <p:sp>
          <p:nvSpPr>
            <p:cNvPr id="18" name="Freeform 18"/>
            <p:cNvSpPr/>
            <p:nvPr/>
          </p:nvSpPr>
          <p:spPr>
            <a:xfrm>
              <a:off x="0" y="0"/>
              <a:ext cx="6893687" cy="5852668"/>
            </a:xfrm>
            <a:custGeom>
              <a:avLst/>
              <a:gdLst/>
              <a:ahLst/>
              <a:cxnLst/>
              <a:rect l="l" t="t" r="r" b="b"/>
              <a:pathLst>
                <a:path w="6893687" h="5852668">
                  <a:moveTo>
                    <a:pt x="0" y="243840"/>
                  </a:moveTo>
                  <a:cubicBezTo>
                    <a:pt x="0" y="109220"/>
                    <a:pt x="109220" y="0"/>
                    <a:pt x="243840" y="0"/>
                  </a:cubicBezTo>
                  <a:lnTo>
                    <a:pt x="6649847" y="0"/>
                  </a:lnTo>
                  <a:cubicBezTo>
                    <a:pt x="6784467" y="0"/>
                    <a:pt x="6893687" y="109220"/>
                    <a:pt x="6893687" y="243840"/>
                  </a:cubicBezTo>
                  <a:lnTo>
                    <a:pt x="6893687" y="5608828"/>
                  </a:lnTo>
                  <a:cubicBezTo>
                    <a:pt x="6893687" y="5743448"/>
                    <a:pt x="6784467" y="5852668"/>
                    <a:pt x="6649847" y="5852668"/>
                  </a:cubicBezTo>
                  <a:lnTo>
                    <a:pt x="243840" y="5852668"/>
                  </a:lnTo>
                  <a:cubicBezTo>
                    <a:pt x="109220" y="5852668"/>
                    <a:pt x="0" y="5743448"/>
                    <a:pt x="0" y="5608828"/>
                  </a:cubicBezTo>
                  <a:close/>
                </a:path>
              </a:pathLst>
            </a:custGeom>
            <a:solidFill>
              <a:srgbClr val="F7F7F7"/>
            </a:solidFill>
          </p:spPr>
        </p:sp>
      </p:grpSp>
      <p:grpSp>
        <p:nvGrpSpPr>
          <p:cNvPr id="19" name="Group 19"/>
          <p:cNvGrpSpPr>
            <a:grpSpLocks noChangeAspect="1"/>
          </p:cNvGrpSpPr>
          <p:nvPr/>
        </p:nvGrpSpPr>
        <p:grpSpPr>
          <a:xfrm>
            <a:off x="6558856" y="3053655"/>
            <a:ext cx="5170289" cy="152400"/>
            <a:chOff x="0" y="0"/>
            <a:chExt cx="6893718" cy="203200"/>
          </a:xfrm>
        </p:grpSpPr>
        <p:sp>
          <p:nvSpPr>
            <p:cNvPr id="20" name="Freeform 20" descr="preencoded.png"/>
            <p:cNvSpPr/>
            <p:nvPr/>
          </p:nvSpPr>
          <p:spPr>
            <a:xfrm>
              <a:off x="0" y="0"/>
              <a:ext cx="6893687" cy="203200"/>
            </a:xfrm>
            <a:custGeom>
              <a:avLst/>
              <a:gdLst/>
              <a:ahLst/>
              <a:cxnLst/>
              <a:rect l="l" t="t" r="r" b="b"/>
              <a:pathLst>
                <a:path w="6893687" h="203200">
                  <a:moveTo>
                    <a:pt x="0" y="0"/>
                  </a:moveTo>
                  <a:lnTo>
                    <a:pt x="6893687" y="0"/>
                  </a:lnTo>
                  <a:lnTo>
                    <a:pt x="6893687" y="203200"/>
                  </a:lnTo>
                  <a:lnTo>
                    <a:pt x="0" y="203200"/>
                  </a:lnTo>
                  <a:lnTo>
                    <a:pt x="0" y="0"/>
                  </a:lnTo>
                  <a:close/>
                </a:path>
              </a:pathLst>
            </a:custGeom>
            <a:blipFill>
              <a:blip r:embed="rId3"/>
              <a:stretch>
                <a:fillRect l="-17" r="-17"/>
              </a:stretch>
            </a:blipFill>
          </p:spPr>
        </p:sp>
      </p:grpSp>
      <p:grpSp>
        <p:nvGrpSpPr>
          <p:cNvPr id="21" name="Group 21"/>
          <p:cNvGrpSpPr>
            <a:grpSpLocks noChangeAspect="1"/>
          </p:cNvGrpSpPr>
          <p:nvPr/>
        </p:nvGrpSpPr>
        <p:grpSpPr>
          <a:xfrm>
            <a:off x="8681144" y="2898427"/>
            <a:ext cx="193328" cy="193328"/>
            <a:chOff x="0" y="0"/>
            <a:chExt cx="1234282" cy="1234282"/>
          </a:xfrm>
        </p:grpSpPr>
        <p:sp>
          <p:nvSpPr>
            <p:cNvPr id="22" name="Freeform 22"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4"/>
              <a:stretch>
                <a:fillRect r="2" b="2"/>
              </a:stretch>
            </a:blipFill>
          </p:spPr>
        </p:sp>
      </p:grpSp>
      <p:grpSp>
        <p:nvGrpSpPr>
          <p:cNvPr id="23" name="Group 23"/>
          <p:cNvGrpSpPr>
            <a:grpSpLocks noChangeAspect="1"/>
          </p:cNvGrpSpPr>
          <p:nvPr/>
        </p:nvGrpSpPr>
        <p:grpSpPr>
          <a:xfrm>
            <a:off x="8643137" y="2083956"/>
            <a:ext cx="728910" cy="911135"/>
            <a:chOff x="0" y="0"/>
            <a:chExt cx="493713" cy="617140"/>
          </a:xfrm>
        </p:grpSpPr>
        <p:sp>
          <p:nvSpPr>
            <p:cNvPr id="24" name="Freeform 24" descr="preencoded.png"/>
            <p:cNvSpPr/>
            <p:nvPr/>
          </p:nvSpPr>
          <p:spPr>
            <a:xfrm>
              <a:off x="0" y="0"/>
              <a:ext cx="493776" cy="617093"/>
            </a:xfrm>
            <a:custGeom>
              <a:avLst/>
              <a:gdLst/>
              <a:ahLst/>
              <a:cxnLst/>
              <a:rect l="l" t="t" r="r" b="b"/>
              <a:pathLst>
                <a:path w="493776" h="617093">
                  <a:moveTo>
                    <a:pt x="0" y="0"/>
                  </a:moveTo>
                  <a:lnTo>
                    <a:pt x="493776" y="0"/>
                  </a:lnTo>
                  <a:lnTo>
                    <a:pt x="493776" y="617093"/>
                  </a:lnTo>
                  <a:lnTo>
                    <a:pt x="0" y="617093"/>
                  </a:lnTo>
                  <a:lnTo>
                    <a:pt x="0" y="0"/>
                  </a:lnTo>
                  <a:close/>
                </a:path>
              </a:pathLst>
            </a:custGeom>
            <a:blipFill>
              <a:blip r:embed="rId6"/>
              <a:stretch>
                <a:fillRect t="-256" r="12" b="-264"/>
              </a:stretch>
            </a:blipFill>
          </p:spPr>
        </p:sp>
      </p:grpSp>
      <p:sp>
        <p:nvSpPr>
          <p:cNvPr id="25" name="TextBox 25"/>
          <p:cNvSpPr txBox="1"/>
          <p:nvPr/>
        </p:nvSpPr>
        <p:spPr>
          <a:xfrm>
            <a:off x="6905476" y="3758505"/>
            <a:ext cx="4477047" cy="760065"/>
          </a:xfrm>
          <a:prstGeom prst="rect">
            <a:avLst/>
          </a:prstGeom>
        </p:spPr>
        <p:txBody>
          <a:bodyPr lIns="0" tIns="0" rIns="0" bIns="0" rtlCol="0" anchor="t">
            <a:spAutoFit/>
          </a:bodyPr>
          <a:lstStyle/>
          <a:p>
            <a:pPr algn="l">
              <a:lnSpc>
                <a:spcPts val="4812"/>
              </a:lnSpc>
            </a:pPr>
            <a:r>
              <a:rPr lang="en-US" sz="3000" b="1" u="sng">
                <a:solidFill>
                  <a:srgbClr val="383838"/>
                </a:solidFill>
                <a:latin typeface="Poppins Bold"/>
                <a:ea typeface="Poppins Bold"/>
                <a:cs typeface="Poppins Bold"/>
                <a:sym typeface="Poppins Bold"/>
              </a:rPr>
              <a:t>Adaptability</a:t>
            </a:r>
          </a:p>
        </p:txBody>
      </p:sp>
      <p:sp>
        <p:nvSpPr>
          <p:cNvPr id="26" name="TextBox 26"/>
          <p:cNvSpPr txBox="1"/>
          <p:nvPr/>
        </p:nvSpPr>
        <p:spPr>
          <a:xfrm>
            <a:off x="6905476" y="4579887"/>
            <a:ext cx="4477047" cy="2099072"/>
          </a:xfrm>
          <a:prstGeom prst="rect">
            <a:avLst/>
          </a:prstGeom>
        </p:spPr>
        <p:txBody>
          <a:bodyPr lIns="0" tIns="0" rIns="0" bIns="0" rtlCol="0" anchor="t">
            <a:spAutoFit/>
          </a:bodyPr>
          <a:lstStyle/>
          <a:p>
            <a:pPr algn="l">
              <a:lnSpc>
                <a:spcPts val="3875"/>
              </a:lnSpc>
            </a:pPr>
            <a:r>
              <a:rPr lang="en-US" sz="2375">
                <a:solidFill>
                  <a:srgbClr val="383838"/>
                </a:solidFill>
                <a:latin typeface="Poppins"/>
                <a:ea typeface="Poppins"/>
                <a:cs typeface="Poppins"/>
                <a:sym typeface="Poppins"/>
              </a:rPr>
              <a:t>Can expand into competitive exams, professional skill training, or even corporate learning.</a:t>
            </a:r>
          </a:p>
        </p:txBody>
      </p:sp>
      <p:grpSp>
        <p:nvGrpSpPr>
          <p:cNvPr id="27" name="Group 27"/>
          <p:cNvGrpSpPr/>
          <p:nvPr/>
        </p:nvGrpSpPr>
        <p:grpSpPr>
          <a:xfrm>
            <a:off x="12037665" y="3129855"/>
            <a:ext cx="5170289" cy="4389536"/>
            <a:chOff x="0" y="0"/>
            <a:chExt cx="6893718" cy="5852715"/>
          </a:xfrm>
        </p:grpSpPr>
        <p:sp>
          <p:nvSpPr>
            <p:cNvPr id="28" name="Freeform 28"/>
            <p:cNvSpPr/>
            <p:nvPr/>
          </p:nvSpPr>
          <p:spPr>
            <a:xfrm>
              <a:off x="0" y="0"/>
              <a:ext cx="6893687" cy="5852668"/>
            </a:xfrm>
            <a:custGeom>
              <a:avLst/>
              <a:gdLst/>
              <a:ahLst/>
              <a:cxnLst/>
              <a:rect l="l" t="t" r="r" b="b"/>
              <a:pathLst>
                <a:path w="6893687" h="5852668">
                  <a:moveTo>
                    <a:pt x="0" y="243840"/>
                  </a:moveTo>
                  <a:cubicBezTo>
                    <a:pt x="0" y="109220"/>
                    <a:pt x="109220" y="0"/>
                    <a:pt x="243840" y="0"/>
                  </a:cubicBezTo>
                  <a:lnTo>
                    <a:pt x="6649847" y="0"/>
                  </a:lnTo>
                  <a:cubicBezTo>
                    <a:pt x="6784467" y="0"/>
                    <a:pt x="6893687" y="109220"/>
                    <a:pt x="6893687" y="243840"/>
                  </a:cubicBezTo>
                  <a:lnTo>
                    <a:pt x="6893687" y="5608828"/>
                  </a:lnTo>
                  <a:cubicBezTo>
                    <a:pt x="6893687" y="5743448"/>
                    <a:pt x="6784467" y="5852668"/>
                    <a:pt x="6649847" y="5852668"/>
                  </a:cubicBezTo>
                  <a:lnTo>
                    <a:pt x="243840" y="5852668"/>
                  </a:lnTo>
                  <a:cubicBezTo>
                    <a:pt x="109220" y="5852668"/>
                    <a:pt x="0" y="5743448"/>
                    <a:pt x="0" y="5608828"/>
                  </a:cubicBezTo>
                  <a:close/>
                </a:path>
              </a:pathLst>
            </a:custGeom>
            <a:solidFill>
              <a:srgbClr val="F7F7F7"/>
            </a:solidFill>
          </p:spPr>
        </p:sp>
      </p:grpSp>
      <p:grpSp>
        <p:nvGrpSpPr>
          <p:cNvPr id="29" name="Group 29"/>
          <p:cNvGrpSpPr>
            <a:grpSpLocks noChangeAspect="1"/>
          </p:cNvGrpSpPr>
          <p:nvPr/>
        </p:nvGrpSpPr>
        <p:grpSpPr>
          <a:xfrm>
            <a:off x="12037665" y="3091755"/>
            <a:ext cx="5170289" cy="152400"/>
            <a:chOff x="0" y="0"/>
            <a:chExt cx="6893718" cy="203200"/>
          </a:xfrm>
        </p:grpSpPr>
        <p:sp>
          <p:nvSpPr>
            <p:cNvPr id="30" name="Freeform 30" descr="preencoded.png"/>
            <p:cNvSpPr/>
            <p:nvPr/>
          </p:nvSpPr>
          <p:spPr>
            <a:xfrm>
              <a:off x="0" y="0"/>
              <a:ext cx="6893687" cy="203200"/>
            </a:xfrm>
            <a:custGeom>
              <a:avLst/>
              <a:gdLst/>
              <a:ahLst/>
              <a:cxnLst/>
              <a:rect l="l" t="t" r="r" b="b"/>
              <a:pathLst>
                <a:path w="6893687" h="203200">
                  <a:moveTo>
                    <a:pt x="0" y="0"/>
                  </a:moveTo>
                  <a:lnTo>
                    <a:pt x="6893687" y="0"/>
                  </a:lnTo>
                  <a:lnTo>
                    <a:pt x="6893687" y="203200"/>
                  </a:lnTo>
                  <a:lnTo>
                    <a:pt x="0" y="203200"/>
                  </a:lnTo>
                  <a:lnTo>
                    <a:pt x="0" y="0"/>
                  </a:lnTo>
                  <a:close/>
                </a:path>
              </a:pathLst>
            </a:custGeom>
            <a:blipFill>
              <a:blip r:embed="rId3"/>
              <a:stretch>
                <a:fillRect l="-17" r="-17"/>
              </a:stretch>
            </a:blipFill>
          </p:spPr>
        </p:sp>
      </p:grpSp>
      <p:grpSp>
        <p:nvGrpSpPr>
          <p:cNvPr id="31" name="Group 31"/>
          <p:cNvGrpSpPr>
            <a:grpSpLocks noChangeAspect="1"/>
          </p:cNvGrpSpPr>
          <p:nvPr/>
        </p:nvGrpSpPr>
        <p:grpSpPr>
          <a:xfrm>
            <a:off x="14159954" y="2667000"/>
            <a:ext cx="925711" cy="925711"/>
            <a:chOff x="0" y="0"/>
            <a:chExt cx="1234282" cy="1234282"/>
          </a:xfrm>
        </p:grpSpPr>
        <p:sp>
          <p:nvSpPr>
            <p:cNvPr id="32" name="Freeform 32" descr="preencoded.png"/>
            <p:cNvSpPr/>
            <p:nvPr/>
          </p:nvSpPr>
          <p:spPr>
            <a:xfrm>
              <a:off x="0" y="0"/>
              <a:ext cx="1234313" cy="1234313"/>
            </a:xfrm>
            <a:custGeom>
              <a:avLst/>
              <a:gdLst/>
              <a:ahLst/>
              <a:cxnLst/>
              <a:rect l="l" t="t" r="r" b="b"/>
              <a:pathLst>
                <a:path w="1234313" h="1234313">
                  <a:moveTo>
                    <a:pt x="0" y="0"/>
                  </a:moveTo>
                  <a:lnTo>
                    <a:pt x="1234313" y="0"/>
                  </a:lnTo>
                  <a:lnTo>
                    <a:pt x="1234313" y="1234313"/>
                  </a:lnTo>
                  <a:lnTo>
                    <a:pt x="0" y="1234313"/>
                  </a:lnTo>
                  <a:lnTo>
                    <a:pt x="0" y="0"/>
                  </a:lnTo>
                  <a:close/>
                </a:path>
              </a:pathLst>
            </a:custGeom>
            <a:blipFill>
              <a:blip r:embed="rId4"/>
              <a:stretch>
                <a:fillRect r="2" b="2"/>
              </a:stretch>
            </a:blipFill>
          </p:spPr>
        </p:sp>
      </p:grpSp>
      <p:grpSp>
        <p:nvGrpSpPr>
          <p:cNvPr id="33" name="Group 33"/>
          <p:cNvGrpSpPr>
            <a:grpSpLocks noChangeAspect="1"/>
          </p:cNvGrpSpPr>
          <p:nvPr/>
        </p:nvGrpSpPr>
        <p:grpSpPr>
          <a:xfrm>
            <a:off x="14478000" y="2192112"/>
            <a:ext cx="642385" cy="802979"/>
            <a:chOff x="0" y="0"/>
            <a:chExt cx="493713" cy="617140"/>
          </a:xfrm>
        </p:grpSpPr>
        <p:sp>
          <p:nvSpPr>
            <p:cNvPr id="34" name="Freeform 34" descr="preencoded.png"/>
            <p:cNvSpPr/>
            <p:nvPr/>
          </p:nvSpPr>
          <p:spPr>
            <a:xfrm>
              <a:off x="0" y="0"/>
              <a:ext cx="493776" cy="617093"/>
            </a:xfrm>
            <a:custGeom>
              <a:avLst/>
              <a:gdLst/>
              <a:ahLst/>
              <a:cxnLst/>
              <a:rect l="l" t="t" r="r" b="b"/>
              <a:pathLst>
                <a:path w="493776" h="617093">
                  <a:moveTo>
                    <a:pt x="0" y="0"/>
                  </a:moveTo>
                  <a:lnTo>
                    <a:pt x="493776" y="0"/>
                  </a:lnTo>
                  <a:lnTo>
                    <a:pt x="493776" y="617093"/>
                  </a:lnTo>
                  <a:lnTo>
                    <a:pt x="0" y="617093"/>
                  </a:lnTo>
                  <a:lnTo>
                    <a:pt x="0" y="0"/>
                  </a:lnTo>
                  <a:close/>
                </a:path>
              </a:pathLst>
            </a:custGeom>
            <a:blipFill>
              <a:blip r:embed="rId7"/>
              <a:stretch>
                <a:fillRect t="-256" r="12" b="-264"/>
              </a:stretch>
            </a:blipFill>
          </p:spPr>
        </p:sp>
      </p:grpSp>
      <p:sp>
        <p:nvSpPr>
          <p:cNvPr id="35" name="TextBox 35"/>
          <p:cNvSpPr txBox="1"/>
          <p:nvPr/>
        </p:nvSpPr>
        <p:spPr>
          <a:xfrm>
            <a:off x="12384286" y="3758505"/>
            <a:ext cx="4477048" cy="760065"/>
          </a:xfrm>
          <a:prstGeom prst="rect">
            <a:avLst/>
          </a:prstGeom>
        </p:spPr>
        <p:txBody>
          <a:bodyPr lIns="0" tIns="0" rIns="0" bIns="0" rtlCol="0" anchor="t">
            <a:spAutoFit/>
          </a:bodyPr>
          <a:lstStyle/>
          <a:p>
            <a:pPr algn="l">
              <a:lnSpc>
                <a:spcPts val="4812"/>
              </a:lnSpc>
            </a:pPr>
            <a:r>
              <a:rPr lang="en-US" sz="3000" b="1" u="sng">
                <a:solidFill>
                  <a:srgbClr val="383838"/>
                </a:solidFill>
                <a:latin typeface="Poppins Bold"/>
                <a:ea typeface="Poppins Bold"/>
                <a:cs typeface="Poppins Bold"/>
                <a:sym typeface="Poppins Bold"/>
              </a:rPr>
              <a:t>Benefits</a:t>
            </a:r>
          </a:p>
        </p:txBody>
      </p:sp>
      <p:sp>
        <p:nvSpPr>
          <p:cNvPr id="36" name="TextBox 36"/>
          <p:cNvSpPr txBox="1"/>
          <p:nvPr/>
        </p:nvSpPr>
        <p:spPr>
          <a:xfrm>
            <a:off x="12384286" y="4579887"/>
            <a:ext cx="4477048" cy="2592884"/>
          </a:xfrm>
          <a:prstGeom prst="rect">
            <a:avLst/>
          </a:prstGeom>
        </p:spPr>
        <p:txBody>
          <a:bodyPr lIns="0" tIns="0" rIns="0" bIns="0" rtlCol="0" anchor="t">
            <a:spAutoFit/>
          </a:bodyPr>
          <a:lstStyle/>
          <a:p>
            <a:pPr algn="l">
              <a:lnSpc>
                <a:spcPts val="3875"/>
              </a:lnSpc>
            </a:pPr>
            <a:r>
              <a:rPr lang="en-US" sz="2375">
                <a:solidFill>
                  <a:srgbClr val="383838"/>
                </a:solidFill>
                <a:latin typeface="Poppins"/>
                <a:ea typeface="Poppins"/>
                <a:cs typeface="Poppins"/>
                <a:sym typeface="Poppins"/>
              </a:rPr>
              <a:t>Provides structure, motivation, and mentorship at scale; empowers self-learners, exam aspirants or any level of learner.</a:t>
            </a:r>
          </a:p>
        </p:txBody>
      </p:sp>
      <p:sp>
        <p:nvSpPr>
          <p:cNvPr id="37" name="TextBox 37"/>
          <p:cNvSpPr txBox="1"/>
          <p:nvPr/>
        </p:nvSpPr>
        <p:spPr>
          <a:xfrm>
            <a:off x="1080046" y="7742634"/>
            <a:ext cx="16127909" cy="1111449"/>
          </a:xfrm>
          <a:prstGeom prst="rect">
            <a:avLst/>
          </a:prstGeom>
        </p:spPr>
        <p:txBody>
          <a:bodyPr lIns="0" tIns="0" rIns="0" bIns="0" rtlCol="0" anchor="t">
            <a:spAutoFit/>
          </a:bodyPr>
          <a:lstStyle/>
          <a:p>
            <a:pPr algn="ctr">
              <a:lnSpc>
                <a:spcPts val="3875"/>
              </a:lnSpc>
            </a:pPr>
            <a:r>
              <a:rPr lang="en-US" sz="2375" b="1" u="sng">
                <a:solidFill>
                  <a:srgbClr val="383838"/>
                </a:solidFill>
                <a:latin typeface="Poppins Bold"/>
                <a:ea typeface="Poppins Bold"/>
                <a:cs typeface="Poppins Bold"/>
                <a:sym typeface="Poppins Bold"/>
              </a:rPr>
              <a:t>"Yuki"</a:t>
            </a:r>
            <a:r>
              <a:rPr lang="en-US" sz="2375">
                <a:solidFill>
                  <a:srgbClr val="383838"/>
                </a:solidFill>
                <a:latin typeface="Poppins"/>
                <a:ea typeface="Poppins"/>
                <a:cs typeface="Poppins"/>
                <a:sym typeface="Poppins"/>
              </a:rPr>
              <a:t> fills the gap of personalization learning and human mentorship, shaping the future of accessible, and adaptive education.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6057900" y="2199085"/>
            <a:ext cx="6172200" cy="819001"/>
          </a:xfrm>
          <a:prstGeom prst="rect">
            <a:avLst/>
          </a:prstGeom>
        </p:spPr>
        <p:txBody>
          <a:bodyPr lIns="0" tIns="0" rIns="0" bIns="0" rtlCol="0" anchor="t">
            <a:spAutoFit/>
          </a:bodyPr>
          <a:lstStyle/>
          <a:p>
            <a:pPr algn="ctr">
              <a:lnSpc>
                <a:spcPts val="6062"/>
              </a:lnSpc>
            </a:pPr>
            <a:r>
              <a:rPr lang="en-US" sz="4812" b="1" u="sng">
                <a:solidFill>
                  <a:srgbClr val="383838"/>
                </a:solidFill>
                <a:latin typeface="Arimo Bold"/>
                <a:ea typeface="Arimo Bold"/>
                <a:cs typeface="Arimo Bold"/>
                <a:sym typeface="Arimo Bold"/>
              </a:rPr>
              <a:t> Problem Statement </a:t>
            </a:r>
          </a:p>
        </p:txBody>
      </p:sp>
      <p:sp>
        <p:nvSpPr>
          <p:cNvPr id="7" name="TextBox 7"/>
          <p:cNvSpPr txBox="1"/>
          <p:nvPr/>
        </p:nvSpPr>
        <p:spPr>
          <a:xfrm>
            <a:off x="5538341" y="3452366"/>
            <a:ext cx="7211169" cy="491430"/>
          </a:xfrm>
          <a:prstGeom prst="rect">
            <a:avLst/>
          </a:prstGeom>
        </p:spPr>
        <p:txBody>
          <a:bodyPr lIns="0" tIns="0" rIns="0" bIns="0" rtlCol="0" anchor="t">
            <a:spAutoFit/>
          </a:bodyPr>
          <a:lstStyle/>
          <a:p>
            <a:pPr algn="ctr">
              <a:lnSpc>
                <a:spcPts val="3625"/>
              </a:lnSpc>
            </a:pPr>
            <a:r>
              <a:rPr lang="en-US" sz="2874" b="1" i="1" u="sng">
                <a:solidFill>
                  <a:srgbClr val="383838"/>
                </a:solidFill>
                <a:latin typeface="Arimo Bold Italics"/>
                <a:ea typeface="Arimo Bold Italics"/>
                <a:cs typeface="Arimo Bold Italics"/>
                <a:sym typeface="Arimo Bold Italics"/>
              </a:rPr>
              <a:t>Super Intelligent Multi AI Agent Educator</a:t>
            </a:r>
          </a:p>
        </p:txBody>
      </p:sp>
      <p:sp>
        <p:nvSpPr>
          <p:cNvPr id="8" name="TextBox 8"/>
          <p:cNvSpPr txBox="1"/>
          <p:nvPr/>
        </p:nvSpPr>
        <p:spPr>
          <a:xfrm>
            <a:off x="1080046" y="4282827"/>
            <a:ext cx="16127909" cy="1111449"/>
          </a:xfrm>
          <a:prstGeom prst="rect">
            <a:avLst/>
          </a:prstGeom>
        </p:spPr>
        <p:txBody>
          <a:bodyPr lIns="0" tIns="0" rIns="0" bIns="0" rtlCol="0" anchor="t">
            <a:spAutoFit/>
          </a:bodyPr>
          <a:lstStyle/>
          <a:p>
            <a:pPr algn="l">
              <a:lnSpc>
                <a:spcPts val="3875"/>
              </a:lnSpc>
            </a:pPr>
            <a:r>
              <a:rPr lang="en-US" sz="2375">
                <a:solidFill>
                  <a:srgbClr val="383838"/>
                </a:solidFill>
                <a:latin typeface="Poppins"/>
                <a:ea typeface="Poppins"/>
                <a:cs typeface="Poppins"/>
                <a:sym typeface="Poppins"/>
              </a:rPr>
              <a:t>The lack of experienced educator is resulting bad learning experience and causing more problems down the hill.</a:t>
            </a:r>
          </a:p>
        </p:txBody>
      </p:sp>
      <p:sp>
        <p:nvSpPr>
          <p:cNvPr id="9" name="TextBox 9"/>
          <p:cNvSpPr txBox="1"/>
          <p:nvPr/>
        </p:nvSpPr>
        <p:spPr>
          <a:xfrm>
            <a:off x="1080046" y="5617517"/>
            <a:ext cx="16127909" cy="61763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383838"/>
                </a:solidFill>
                <a:latin typeface="Poppins"/>
                <a:ea typeface="Poppins"/>
                <a:cs typeface="Poppins"/>
                <a:sym typeface="Poppins"/>
              </a:rPr>
              <a:t>Concepts are unclear to students</a:t>
            </a:r>
          </a:p>
        </p:txBody>
      </p:sp>
      <p:sp>
        <p:nvSpPr>
          <p:cNvPr id="10" name="TextBox 10"/>
          <p:cNvSpPr txBox="1"/>
          <p:nvPr/>
        </p:nvSpPr>
        <p:spPr>
          <a:xfrm>
            <a:off x="1080046" y="6219230"/>
            <a:ext cx="16127909" cy="61763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383838"/>
                </a:solidFill>
                <a:latin typeface="Poppins"/>
                <a:ea typeface="Poppins"/>
                <a:cs typeface="Poppins"/>
                <a:sym typeface="Poppins"/>
              </a:rPr>
              <a:t>Years old learning system</a:t>
            </a:r>
          </a:p>
        </p:txBody>
      </p:sp>
      <p:sp>
        <p:nvSpPr>
          <p:cNvPr id="11" name="TextBox 11"/>
          <p:cNvSpPr txBox="1"/>
          <p:nvPr/>
        </p:nvSpPr>
        <p:spPr>
          <a:xfrm>
            <a:off x="1080046" y="6820941"/>
            <a:ext cx="16127909" cy="61763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383838"/>
                </a:solidFill>
                <a:latin typeface="Poppins"/>
                <a:ea typeface="Poppins"/>
                <a:cs typeface="Poppins"/>
                <a:sym typeface="Poppins"/>
              </a:rPr>
              <a:t>Lack of real guidance</a:t>
            </a:r>
          </a:p>
        </p:txBody>
      </p:sp>
      <p:sp>
        <p:nvSpPr>
          <p:cNvPr id="12" name="TextBox 12"/>
          <p:cNvSpPr txBox="1"/>
          <p:nvPr/>
        </p:nvSpPr>
        <p:spPr>
          <a:xfrm>
            <a:off x="1080046" y="7422654"/>
            <a:ext cx="16127909" cy="617636"/>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383838"/>
                </a:solidFill>
                <a:latin typeface="Poppins"/>
                <a:ea typeface="Poppins"/>
                <a:cs typeface="Poppins"/>
                <a:sym typeface="Poppins"/>
              </a:rPr>
              <a:t>Outdated syllabus and more…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6125021" y="792064"/>
            <a:ext cx="6037958" cy="792808"/>
          </a:xfrm>
          <a:prstGeom prst="rect">
            <a:avLst/>
          </a:prstGeom>
        </p:spPr>
        <p:txBody>
          <a:bodyPr lIns="0" tIns="0" rIns="0" bIns="0" rtlCol="0" anchor="t">
            <a:spAutoFit/>
          </a:bodyPr>
          <a:lstStyle/>
          <a:p>
            <a:pPr algn="ctr">
              <a:lnSpc>
                <a:spcPts val="5937"/>
              </a:lnSpc>
            </a:pPr>
            <a:r>
              <a:rPr lang="en-US" sz="4750" b="1" u="sng">
                <a:solidFill>
                  <a:srgbClr val="383838"/>
                </a:solidFill>
                <a:latin typeface="Arimo Bold"/>
                <a:ea typeface="Arimo Bold"/>
                <a:cs typeface="Arimo Bold"/>
                <a:sym typeface="Arimo Bold"/>
              </a:rPr>
              <a:t>Solution Framework</a:t>
            </a:r>
          </a:p>
        </p:txBody>
      </p:sp>
      <p:grpSp>
        <p:nvGrpSpPr>
          <p:cNvPr id="7" name="Group 7"/>
          <p:cNvGrpSpPr/>
          <p:nvPr/>
        </p:nvGrpSpPr>
        <p:grpSpPr>
          <a:xfrm>
            <a:off x="1056531" y="2377231"/>
            <a:ext cx="16174939" cy="38100"/>
            <a:chOff x="0" y="0"/>
            <a:chExt cx="21566585" cy="50800"/>
          </a:xfrm>
        </p:grpSpPr>
        <p:sp>
          <p:nvSpPr>
            <p:cNvPr id="8" name="Freeform 8"/>
            <p:cNvSpPr/>
            <p:nvPr/>
          </p:nvSpPr>
          <p:spPr>
            <a:xfrm>
              <a:off x="0" y="0"/>
              <a:ext cx="21566632" cy="50800"/>
            </a:xfrm>
            <a:custGeom>
              <a:avLst/>
              <a:gdLst/>
              <a:ahLst/>
              <a:cxnLst/>
              <a:rect l="l" t="t" r="r" b="b"/>
              <a:pathLst>
                <a:path w="21566632" h="50800">
                  <a:moveTo>
                    <a:pt x="0" y="25400"/>
                  </a:moveTo>
                  <a:cubicBezTo>
                    <a:pt x="0" y="11430"/>
                    <a:pt x="11430" y="0"/>
                    <a:pt x="25400" y="0"/>
                  </a:cubicBezTo>
                  <a:lnTo>
                    <a:pt x="21541232" y="0"/>
                  </a:lnTo>
                  <a:cubicBezTo>
                    <a:pt x="21555202" y="0"/>
                    <a:pt x="21566632" y="11430"/>
                    <a:pt x="21566632" y="25400"/>
                  </a:cubicBezTo>
                  <a:cubicBezTo>
                    <a:pt x="21566632" y="39370"/>
                    <a:pt x="21555202" y="50800"/>
                    <a:pt x="21541232" y="50800"/>
                  </a:cubicBezTo>
                  <a:lnTo>
                    <a:pt x="25400" y="50800"/>
                  </a:lnTo>
                  <a:cubicBezTo>
                    <a:pt x="11430" y="50800"/>
                    <a:pt x="0" y="39370"/>
                    <a:pt x="0" y="25400"/>
                  </a:cubicBezTo>
                  <a:close/>
                </a:path>
              </a:pathLst>
            </a:custGeom>
            <a:solidFill>
              <a:srgbClr val="BCC4DB"/>
            </a:solidFill>
          </p:spPr>
        </p:sp>
      </p:grpSp>
      <p:grpSp>
        <p:nvGrpSpPr>
          <p:cNvPr id="9" name="Group 9"/>
          <p:cNvGrpSpPr/>
          <p:nvPr/>
        </p:nvGrpSpPr>
        <p:grpSpPr>
          <a:xfrm>
            <a:off x="3607445" y="2377231"/>
            <a:ext cx="38100" cy="905619"/>
            <a:chOff x="0" y="0"/>
            <a:chExt cx="50800" cy="1207492"/>
          </a:xfrm>
        </p:grpSpPr>
        <p:sp>
          <p:nvSpPr>
            <p:cNvPr id="10" name="Freeform 10"/>
            <p:cNvSpPr/>
            <p:nvPr/>
          </p:nvSpPr>
          <p:spPr>
            <a:xfrm>
              <a:off x="0" y="0"/>
              <a:ext cx="50800" cy="1207516"/>
            </a:xfrm>
            <a:custGeom>
              <a:avLst/>
              <a:gdLst/>
              <a:ahLst/>
              <a:cxnLst/>
              <a:rect l="l" t="t" r="r" b="b"/>
              <a:pathLst>
                <a:path w="50800" h="1207516">
                  <a:moveTo>
                    <a:pt x="0" y="25400"/>
                  </a:moveTo>
                  <a:cubicBezTo>
                    <a:pt x="0" y="11430"/>
                    <a:pt x="11430" y="0"/>
                    <a:pt x="25400" y="0"/>
                  </a:cubicBezTo>
                  <a:cubicBezTo>
                    <a:pt x="39370" y="0"/>
                    <a:pt x="50800" y="11430"/>
                    <a:pt x="50800" y="25400"/>
                  </a:cubicBezTo>
                  <a:lnTo>
                    <a:pt x="50800" y="1182116"/>
                  </a:lnTo>
                  <a:cubicBezTo>
                    <a:pt x="50800" y="1196086"/>
                    <a:pt x="39370" y="1207516"/>
                    <a:pt x="25400" y="1207516"/>
                  </a:cubicBezTo>
                  <a:cubicBezTo>
                    <a:pt x="11430" y="1207516"/>
                    <a:pt x="0" y="1196086"/>
                    <a:pt x="0" y="1182116"/>
                  </a:cubicBezTo>
                  <a:close/>
                </a:path>
              </a:pathLst>
            </a:custGeom>
            <a:solidFill>
              <a:srgbClr val="BCC4DB"/>
            </a:solidFill>
          </p:spPr>
        </p:sp>
      </p:grpSp>
      <p:grpSp>
        <p:nvGrpSpPr>
          <p:cNvPr id="11" name="Group 11"/>
          <p:cNvGrpSpPr/>
          <p:nvPr/>
        </p:nvGrpSpPr>
        <p:grpSpPr>
          <a:xfrm>
            <a:off x="3282106" y="2032844"/>
            <a:ext cx="688776" cy="688776"/>
            <a:chOff x="0" y="0"/>
            <a:chExt cx="918368" cy="918368"/>
          </a:xfrm>
        </p:grpSpPr>
        <p:sp>
          <p:nvSpPr>
            <p:cNvPr id="12" name="Freeform 12"/>
            <p:cNvSpPr/>
            <p:nvPr/>
          </p:nvSpPr>
          <p:spPr>
            <a:xfrm>
              <a:off x="6350" y="6350"/>
              <a:ext cx="905637" cy="905637"/>
            </a:xfrm>
            <a:custGeom>
              <a:avLst/>
              <a:gdLst/>
              <a:ahLst/>
              <a:cxnLst/>
              <a:rect l="l" t="t" r="r" b="b"/>
              <a:pathLst>
                <a:path w="905637" h="905637">
                  <a:moveTo>
                    <a:pt x="0" y="169037"/>
                  </a:moveTo>
                  <a:cubicBezTo>
                    <a:pt x="0" y="75692"/>
                    <a:pt x="75692" y="0"/>
                    <a:pt x="169037" y="0"/>
                  </a:cubicBezTo>
                  <a:lnTo>
                    <a:pt x="736600" y="0"/>
                  </a:lnTo>
                  <a:cubicBezTo>
                    <a:pt x="829945" y="0"/>
                    <a:pt x="905637" y="75692"/>
                    <a:pt x="905637" y="169037"/>
                  </a:cubicBezTo>
                  <a:lnTo>
                    <a:pt x="905637" y="736600"/>
                  </a:lnTo>
                  <a:cubicBezTo>
                    <a:pt x="905637" y="829945"/>
                    <a:pt x="829945" y="905637"/>
                    <a:pt x="736600" y="905637"/>
                  </a:cubicBezTo>
                  <a:lnTo>
                    <a:pt x="169037" y="905637"/>
                  </a:lnTo>
                  <a:cubicBezTo>
                    <a:pt x="75692" y="905637"/>
                    <a:pt x="0" y="829945"/>
                    <a:pt x="0" y="736600"/>
                  </a:cubicBezTo>
                  <a:close/>
                </a:path>
              </a:pathLst>
            </a:custGeom>
            <a:solidFill>
              <a:srgbClr val="D6DEF5"/>
            </a:solidFill>
          </p:spPr>
        </p:sp>
        <p:sp>
          <p:nvSpPr>
            <p:cNvPr id="13" name="Freeform 13"/>
            <p:cNvSpPr/>
            <p:nvPr/>
          </p:nvSpPr>
          <p:spPr>
            <a:xfrm>
              <a:off x="0" y="0"/>
              <a:ext cx="918337" cy="918337"/>
            </a:xfrm>
            <a:custGeom>
              <a:avLst/>
              <a:gdLst/>
              <a:ahLst/>
              <a:cxnLst/>
              <a:rect l="l" t="t" r="r" b="b"/>
              <a:pathLst>
                <a:path w="918337" h="918337">
                  <a:moveTo>
                    <a:pt x="0" y="175387"/>
                  </a:moveTo>
                  <a:cubicBezTo>
                    <a:pt x="0" y="78486"/>
                    <a:pt x="78486" y="0"/>
                    <a:pt x="175387" y="0"/>
                  </a:cubicBezTo>
                  <a:lnTo>
                    <a:pt x="742950" y="0"/>
                  </a:lnTo>
                  <a:lnTo>
                    <a:pt x="742950" y="6350"/>
                  </a:lnTo>
                  <a:lnTo>
                    <a:pt x="742950" y="0"/>
                  </a:lnTo>
                  <a:lnTo>
                    <a:pt x="742950" y="6350"/>
                  </a:lnTo>
                  <a:lnTo>
                    <a:pt x="742950" y="0"/>
                  </a:lnTo>
                  <a:cubicBezTo>
                    <a:pt x="839851" y="0"/>
                    <a:pt x="918337" y="78486"/>
                    <a:pt x="918337" y="175387"/>
                  </a:cubicBezTo>
                  <a:lnTo>
                    <a:pt x="911987" y="175387"/>
                  </a:lnTo>
                  <a:lnTo>
                    <a:pt x="918337" y="175387"/>
                  </a:lnTo>
                  <a:lnTo>
                    <a:pt x="918337" y="742950"/>
                  </a:lnTo>
                  <a:lnTo>
                    <a:pt x="911987" y="742950"/>
                  </a:lnTo>
                  <a:lnTo>
                    <a:pt x="918337" y="742950"/>
                  </a:lnTo>
                  <a:cubicBezTo>
                    <a:pt x="918337" y="839851"/>
                    <a:pt x="839851" y="918337"/>
                    <a:pt x="742950" y="918337"/>
                  </a:cubicBezTo>
                  <a:lnTo>
                    <a:pt x="742950" y="911987"/>
                  </a:lnTo>
                  <a:lnTo>
                    <a:pt x="742950" y="918337"/>
                  </a:lnTo>
                  <a:lnTo>
                    <a:pt x="175387" y="918337"/>
                  </a:lnTo>
                  <a:lnTo>
                    <a:pt x="175387" y="911987"/>
                  </a:lnTo>
                  <a:lnTo>
                    <a:pt x="175387" y="918337"/>
                  </a:lnTo>
                  <a:cubicBezTo>
                    <a:pt x="78486" y="918337"/>
                    <a:pt x="0" y="839851"/>
                    <a:pt x="0" y="742950"/>
                  </a:cubicBezTo>
                  <a:lnTo>
                    <a:pt x="0" y="175387"/>
                  </a:lnTo>
                  <a:lnTo>
                    <a:pt x="6350" y="175387"/>
                  </a:lnTo>
                  <a:lnTo>
                    <a:pt x="0" y="175387"/>
                  </a:lnTo>
                  <a:moveTo>
                    <a:pt x="12700" y="175387"/>
                  </a:moveTo>
                  <a:lnTo>
                    <a:pt x="12700" y="742950"/>
                  </a:lnTo>
                  <a:lnTo>
                    <a:pt x="6350" y="742950"/>
                  </a:lnTo>
                  <a:lnTo>
                    <a:pt x="12700" y="742950"/>
                  </a:lnTo>
                  <a:cubicBezTo>
                    <a:pt x="12700" y="832866"/>
                    <a:pt x="85598" y="905637"/>
                    <a:pt x="175387" y="905637"/>
                  </a:cubicBezTo>
                  <a:lnTo>
                    <a:pt x="742950" y="905637"/>
                  </a:lnTo>
                  <a:cubicBezTo>
                    <a:pt x="832866" y="905637"/>
                    <a:pt x="905637" y="832739"/>
                    <a:pt x="905637" y="742950"/>
                  </a:cubicBezTo>
                  <a:lnTo>
                    <a:pt x="905637" y="175387"/>
                  </a:lnTo>
                  <a:cubicBezTo>
                    <a:pt x="905637" y="85598"/>
                    <a:pt x="832866" y="12700"/>
                    <a:pt x="742950" y="12700"/>
                  </a:cubicBezTo>
                  <a:lnTo>
                    <a:pt x="175387" y="12700"/>
                  </a:lnTo>
                  <a:lnTo>
                    <a:pt x="175387" y="6350"/>
                  </a:lnTo>
                  <a:lnTo>
                    <a:pt x="175387" y="12700"/>
                  </a:lnTo>
                  <a:cubicBezTo>
                    <a:pt x="85598" y="12700"/>
                    <a:pt x="12700" y="85598"/>
                    <a:pt x="12700" y="175387"/>
                  </a:cubicBezTo>
                  <a:close/>
                </a:path>
              </a:pathLst>
            </a:custGeom>
            <a:solidFill>
              <a:srgbClr val="BCC4DB"/>
            </a:solidFill>
          </p:spPr>
        </p:sp>
      </p:grpSp>
      <p:sp>
        <p:nvSpPr>
          <p:cNvPr id="14" name="TextBox 14"/>
          <p:cNvSpPr txBox="1"/>
          <p:nvPr/>
        </p:nvSpPr>
        <p:spPr>
          <a:xfrm>
            <a:off x="3445371" y="2179439"/>
            <a:ext cx="362248" cy="424160"/>
          </a:xfrm>
          <a:prstGeom prst="rect">
            <a:avLst/>
          </a:prstGeom>
        </p:spPr>
        <p:txBody>
          <a:bodyPr lIns="0" tIns="0" rIns="0" bIns="0" rtlCol="0" anchor="t">
            <a:spAutoFit/>
          </a:bodyPr>
          <a:lstStyle/>
          <a:p>
            <a:pPr algn="ctr">
              <a:lnSpc>
                <a:spcPts val="2812"/>
              </a:lnSpc>
            </a:pPr>
            <a:r>
              <a:rPr lang="en-US" sz="2812">
                <a:solidFill>
                  <a:srgbClr val="383838"/>
                </a:solidFill>
                <a:latin typeface="Arimo"/>
                <a:ea typeface="Arimo"/>
                <a:cs typeface="Arimo"/>
                <a:sym typeface="Arimo"/>
              </a:rPr>
              <a:t>1</a:t>
            </a:r>
          </a:p>
        </p:txBody>
      </p:sp>
      <p:sp>
        <p:nvSpPr>
          <p:cNvPr id="15" name="TextBox 15"/>
          <p:cNvSpPr txBox="1"/>
          <p:nvPr/>
        </p:nvSpPr>
        <p:spPr>
          <a:xfrm>
            <a:off x="2117080" y="3565772"/>
            <a:ext cx="3018979" cy="396479"/>
          </a:xfrm>
          <a:prstGeom prst="rect">
            <a:avLst/>
          </a:prstGeom>
        </p:spPr>
        <p:txBody>
          <a:bodyPr lIns="0" tIns="0" rIns="0" bIns="0" rtlCol="0" anchor="t">
            <a:spAutoFit/>
          </a:bodyPr>
          <a:lstStyle/>
          <a:p>
            <a:pPr algn="ctr">
              <a:lnSpc>
                <a:spcPts val="2937"/>
              </a:lnSpc>
            </a:pPr>
            <a:r>
              <a:rPr lang="en-US" sz="2375" b="1" u="sng">
                <a:solidFill>
                  <a:srgbClr val="383838"/>
                </a:solidFill>
                <a:latin typeface="Arimo Bold"/>
                <a:ea typeface="Arimo Bold"/>
                <a:cs typeface="Arimo Bold"/>
                <a:sym typeface="Arimo Bold"/>
              </a:rPr>
              <a:t>Description</a:t>
            </a:r>
          </a:p>
        </p:txBody>
      </p:sp>
      <p:sp>
        <p:nvSpPr>
          <p:cNvPr id="16" name="TextBox 16"/>
          <p:cNvSpPr txBox="1"/>
          <p:nvPr/>
        </p:nvSpPr>
        <p:spPr>
          <a:xfrm>
            <a:off x="1358354" y="4029075"/>
            <a:ext cx="4536430" cy="3979069"/>
          </a:xfrm>
          <a:prstGeom prst="rect">
            <a:avLst/>
          </a:prstGeom>
        </p:spPr>
        <p:txBody>
          <a:bodyPr lIns="0" tIns="0" rIns="0" bIns="0" rtlCol="0" anchor="t">
            <a:spAutoFit/>
          </a:bodyPr>
          <a:lstStyle/>
          <a:p>
            <a:pPr algn="ctr">
              <a:lnSpc>
                <a:spcPts val="3749"/>
              </a:lnSpc>
            </a:pPr>
            <a:r>
              <a:rPr lang="en-US" sz="2375">
                <a:solidFill>
                  <a:srgbClr val="383838"/>
                </a:solidFill>
                <a:latin typeface="Poppins"/>
                <a:ea typeface="Poppins"/>
                <a:cs typeface="Poppins"/>
                <a:sym typeface="Poppins"/>
              </a:rPr>
              <a:t>AI Agents can be really effective in a learning environment, our Agents have access to user data, this will help us to focus on points which will really help the students to grow and reach their goal indefinitely.</a:t>
            </a:r>
          </a:p>
        </p:txBody>
      </p:sp>
      <p:grpSp>
        <p:nvGrpSpPr>
          <p:cNvPr id="17" name="Group 17"/>
          <p:cNvGrpSpPr/>
          <p:nvPr/>
        </p:nvGrpSpPr>
        <p:grpSpPr>
          <a:xfrm>
            <a:off x="9124801" y="2377231"/>
            <a:ext cx="38100" cy="905619"/>
            <a:chOff x="0" y="0"/>
            <a:chExt cx="50800" cy="1207492"/>
          </a:xfrm>
        </p:grpSpPr>
        <p:sp>
          <p:nvSpPr>
            <p:cNvPr id="18" name="Freeform 18"/>
            <p:cNvSpPr/>
            <p:nvPr/>
          </p:nvSpPr>
          <p:spPr>
            <a:xfrm>
              <a:off x="0" y="0"/>
              <a:ext cx="50800" cy="1207516"/>
            </a:xfrm>
            <a:custGeom>
              <a:avLst/>
              <a:gdLst/>
              <a:ahLst/>
              <a:cxnLst/>
              <a:rect l="l" t="t" r="r" b="b"/>
              <a:pathLst>
                <a:path w="50800" h="1207516">
                  <a:moveTo>
                    <a:pt x="0" y="25400"/>
                  </a:moveTo>
                  <a:cubicBezTo>
                    <a:pt x="0" y="11430"/>
                    <a:pt x="11430" y="0"/>
                    <a:pt x="25400" y="0"/>
                  </a:cubicBezTo>
                  <a:cubicBezTo>
                    <a:pt x="39370" y="0"/>
                    <a:pt x="50800" y="11430"/>
                    <a:pt x="50800" y="25400"/>
                  </a:cubicBezTo>
                  <a:lnTo>
                    <a:pt x="50800" y="1182116"/>
                  </a:lnTo>
                  <a:cubicBezTo>
                    <a:pt x="50800" y="1196086"/>
                    <a:pt x="39370" y="1207516"/>
                    <a:pt x="25400" y="1207516"/>
                  </a:cubicBezTo>
                  <a:cubicBezTo>
                    <a:pt x="11430" y="1207516"/>
                    <a:pt x="0" y="1196086"/>
                    <a:pt x="0" y="1182116"/>
                  </a:cubicBezTo>
                  <a:close/>
                </a:path>
              </a:pathLst>
            </a:custGeom>
            <a:solidFill>
              <a:srgbClr val="BCC4DB"/>
            </a:solidFill>
          </p:spPr>
        </p:sp>
      </p:grpSp>
      <p:grpSp>
        <p:nvGrpSpPr>
          <p:cNvPr id="19" name="Group 19"/>
          <p:cNvGrpSpPr/>
          <p:nvPr/>
        </p:nvGrpSpPr>
        <p:grpSpPr>
          <a:xfrm>
            <a:off x="8799462" y="2032844"/>
            <a:ext cx="688776" cy="688776"/>
            <a:chOff x="0" y="0"/>
            <a:chExt cx="918368" cy="918368"/>
          </a:xfrm>
        </p:grpSpPr>
        <p:sp>
          <p:nvSpPr>
            <p:cNvPr id="20" name="Freeform 20"/>
            <p:cNvSpPr/>
            <p:nvPr/>
          </p:nvSpPr>
          <p:spPr>
            <a:xfrm>
              <a:off x="6350" y="6350"/>
              <a:ext cx="905637" cy="905637"/>
            </a:xfrm>
            <a:custGeom>
              <a:avLst/>
              <a:gdLst/>
              <a:ahLst/>
              <a:cxnLst/>
              <a:rect l="l" t="t" r="r" b="b"/>
              <a:pathLst>
                <a:path w="905637" h="905637">
                  <a:moveTo>
                    <a:pt x="0" y="169037"/>
                  </a:moveTo>
                  <a:cubicBezTo>
                    <a:pt x="0" y="75692"/>
                    <a:pt x="75692" y="0"/>
                    <a:pt x="169037" y="0"/>
                  </a:cubicBezTo>
                  <a:lnTo>
                    <a:pt x="736600" y="0"/>
                  </a:lnTo>
                  <a:cubicBezTo>
                    <a:pt x="829945" y="0"/>
                    <a:pt x="905637" y="75692"/>
                    <a:pt x="905637" y="169037"/>
                  </a:cubicBezTo>
                  <a:lnTo>
                    <a:pt x="905637" y="736600"/>
                  </a:lnTo>
                  <a:cubicBezTo>
                    <a:pt x="905637" y="829945"/>
                    <a:pt x="829945" y="905637"/>
                    <a:pt x="736600" y="905637"/>
                  </a:cubicBezTo>
                  <a:lnTo>
                    <a:pt x="169037" y="905637"/>
                  </a:lnTo>
                  <a:cubicBezTo>
                    <a:pt x="75692" y="905637"/>
                    <a:pt x="0" y="829945"/>
                    <a:pt x="0" y="736600"/>
                  </a:cubicBezTo>
                  <a:close/>
                </a:path>
              </a:pathLst>
            </a:custGeom>
            <a:solidFill>
              <a:srgbClr val="D6DEF5"/>
            </a:solidFill>
          </p:spPr>
        </p:sp>
        <p:sp>
          <p:nvSpPr>
            <p:cNvPr id="21" name="Freeform 21"/>
            <p:cNvSpPr/>
            <p:nvPr/>
          </p:nvSpPr>
          <p:spPr>
            <a:xfrm>
              <a:off x="0" y="0"/>
              <a:ext cx="918337" cy="918337"/>
            </a:xfrm>
            <a:custGeom>
              <a:avLst/>
              <a:gdLst/>
              <a:ahLst/>
              <a:cxnLst/>
              <a:rect l="l" t="t" r="r" b="b"/>
              <a:pathLst>
                <a:path w="918337" h="918337">
                  <a:moveTo>
                    <a:pt x="0" y="175387"/>
                  </a:moveTo>
                  <a:cubicBezTo>
                    <a:pt x="0" y="78486"/>
                    <a:pt x="78486" y="0"/>
                    <a:pt x="175387" y="0"/>
                  </a:cubicBezTo>
                  <a:lnTo>
                    <a:pt x="742950" y="0"/>
                  </a:lnTo>
                  <a:lnTo>
                    <a:pt x="742950" y="6350"/>
                  </a:lnTo>
                  <a:lnTo>
                    <a:pt x="742950" y="0"/>
                  </a:lnTo>
                  <a:lnTo>
                    <a:pt x="742950" y="6350"/>
                  </a:lnTo>
                  <a:lnTo>
                    <a:pt x="742950" y="0"/>
                  </a:lnTo>
                  <a:cubicBezTo>
                    <a:pt x="839851" y="0"/>
                    <a:pt x="918337" y="78486"/>
                    <a:pt x="918337" y="175387"/>
                  </a:cubicBezTo>
                  <a:lnTo>
                    <a:pt x="911987" y="175387"/>
                  </a:lnTo>
                  <a:lnTo>
                    <a:pt x="918337" y="175387"/>
                  </a:lnTo>
                  <a:lnTo>
                    <a:pt x="918337" y="742950"/>
                  </a:lnTo>
                  <a:lnTo>
                    <a:pt x="911987" y="742950"/>
                  </a:lnTo>
                  <a:lnTo>
                    <a:pt x="918337" y="742950"/>
                  </a:lnTo>
                  <a:cubicBezTo>
                    <a:pt x="918337" y="839851"/>
                    <a:pt x="839851" y="918337"/>
                    <a:pt x="742950" y="918337"/>
                  </a:cubicBezTo>
                  <a:lnTo>
                    <a:pt x="742950" y="911987"/>
                  </a:lnTo>
                  <a:lnTo>
                    <a:pt x="742950" y="918337"/>
                  </a:lnTo>
                  <a:lnTo>
                    <a:pt x="175387" y="918337"/>
                  </a:lnTo>
                  <a:lnTo>
                    <a:pt x="175387" y="911987"/>
                  </a:lnTo>
                  <a:lnTo>
                    <a:pt x="175387" y="918337"/>
                  </a:lnTo>
                  <a:cubicBezTo>
                    <a:pt x="78486" y="918337"/>
                    <a:pt x="0" y="839851"/>
                    <a:pt x="0" y="742950"/>
                  </a:cubicBezTo>
                  <a:lnTo>
                    <a:pt x="0" y="175387"/>
                  </a:lnTo>
                  <a:lnTo>
                    <a:pt x="6350" y="175387"/>
                  </a:lnTo>
                  <a:lnTo>
                    <a:pt x="0" y="175387"/>
                  </a:lnTo>
                  <a:moveTo>
                    <a:pt x="12700" y="175387"/>
                  </a:moveTo>
                  <a:lnTo>
                    <a:pt x="12700" y="742950"/>
                  </a:lnTo>
                  <a:lnTo>
                    <a:pt x="6350" y="742950"/>
                  </a:lnTo>
                  <a:lnTo>
                    <a:pt x="12700" y="742950"/>
                  </a:lnTo>
                  <a:cubicBezTo>
                    <a:pt x="12700" y="832866"/>
                    <a:pt x="85598" y="905637"/>
                    <a:pt x="175387" y="905637"/>
                  </a:cubicBezTo>
                  <a:lnTo>
                    <a:pt x="742950" y="905637"/>
                  </a:lnTo>
                  <a:cubicBezTo>
                    <a:pt x="832866" y="905637"/>
                    <a:pt x="905637" y="832739"/>
                    <a:pt x="905637" y="742950"/>
                  </a:cubicBezTo>
                  <a:lnTo>
                    <a:pt x="905637" y="175387"/>
                  </a:lnTo>
                  <a:cubicBezTo>
                    <a:pt x="905637" y="85598"/>
                    <a:pt x="832866" y="12700"/>
                    <a:pt x="742950" y="12700"/>
                  </a:cubicBezTo>
                  <a:lnTo>
                    <a:pt x="175387" y="12700"/>
                  </a:lnTo>
                  <a:lnTo>
                    <a:pt x="175387" y="6350"/>
                  </a:lnTo>
                  <a:lnTo>
                    <a:pt x="175387" y="12700"/>
                  </a:lnTo>
                  <a:cubicBezTo>
                    <a:pt x="85598" y="12700"/>
                    <a:pt x="12700" y="85598"/>
                    <a:pt x="12700" y="175387"/>
                  </a:cubicBezTo>
                  <a:close/>
                </a:path>
              </a:pathLst>
            </a:custGeom>
            <a:solidFill>
              <a:srgbClr val="BCC4DB"/>
            </a:solidFill>
          </p:spPr>
        </p:sp>
      </p:grpSp>
      <p:grpSp>
        <p:nvGrpSpPr>
          <p:cNvPr id="22" name="Group 22"/>
          <p:cNvGrpSpPr>
            <a:grpSpLocks noChangeAspect="1"/>
          </p:cNvGrpSpPr>
          <p:nvPr/>
        </p:nvGrpSpPr>
        <p:grpSpPr>
          <a:xfrm>
            <a:off x="8962728" y="2150864"/>
            <a:ext cx="362247" cy="452735"/>
            <a:chOff x="0" y="0"/>
            <a:chExt cx="482997" cy="603647"/>
          </a:xfrm>
        </p:grpSpPr>
        <p:sp>
          <p:nvSpPr>
            <p:cNvPr id="23" name="Freeform 23" descr="preencoded.png"/>
            <p:cNvSpPr/>
            <p:nvPr/>
          </p:nvSpPr>
          <p:spPr>
            <a:xfrm>
              <a:off x="0" y="0"/>
              <a:ext cx="482981" cy="603631"/>
            </a:xfrm>
            <a:custGeom>
              <a:avLst/>
              <a:gdLst/>
              <a:ahLst/>
              <a:cxnLst/>
              <a:rect l="l" t="t" r="r" b="b"/>
              <a:pathLst>
                <a:path w="482981" h="603631">
                  <a:moveTo>
                    <a:pt x="0" y="0"/>
                  </a:moveTo>
                  <a:lnTo>
                    <a:pt x="482981" y="0"/>
                  </a:lnTo>
                  <a:lnTo>
                    <a:pt x="482981" y="603631"/>
                  </a:lnTo>
                  <a:lnTo>
                    <a:pt x="0" y="603631"/>
                  </a:lnTo>
                  <a:lnTo>
                    <a:pt x="0" y="0"/>
                  </a:lnTo>
                  <a:close/>
                </a:path>
              </a:pathLst>
            </a:custGeom>
            <a:blipFill>
              <a:blip r:embed="rId3"/>
              <a:stretch>
                <a:fillRect t="-534" r="-3" b="-537"/>
              </a:stretch>
            </a:blipFill>
          </p:spPr>
        </p:sp>
      </p:grpSp>
      <p:sp>
        <p:nvSpPr>
          <p:cNvPr id="24" name="TextBox 24"/>
          <p:cNvSpPr txBox="1"/>
          <p:nvPr/>
        </p:nvSpPr>
        <p:spPr>
          <a:xfrm>
            <a:off x="7634436" y="3565772"/>
            <a:ext cx="3018979" cy="396479"/>
          </a:xfrm>
          <a:prstGeom prst="rect">
            <a:avLst/>
          </a:prstGeom>
        </p:spPr>
        <p:txBody>
          <a:bodyPr lIns="0" tIns="0" rIns="0" bIns="0" rtlCol="0" anchor="t">
            <a:spAutoFit/>
          </a:bodyPr>
          <a:lstStyle/>
          <a:p>
            <a:pPr algn="ctr">
              <a:lnSpc>
                <a:spcPts val="2937"/>
              </a:lnSpc>
            </a:pPr>
            <a:r>
              <a:rPr lang="en-US" sz="2375" b="1" u="sng">
                <a:solidFill>
                  <a:srgbClr val="383838"/>
                </a:solidFill>
                <a:latin typeface="Arimo Bold"/>
                <a:ea typeface="Arimo Bold"/>
                <a:cs typeface="Arimo Bold"/>
                <a:sym typeface="Arimo Bold"/>
              </a:rPr>
              <a:t>Innovative Approach</a:t>
            </a:r>
          </a:p>
        </p:txBody>
      </p:sp>
      <p:sp>
        <p:nvSpPr>
          <p:cNvPr id="25" name="TextBox 25"/>
          <p:cNvSpPr txBox="1"/>
          <p:nvPr/>
        </p:nvSpPr>
        <p:spPr>
          <a:xfrm>
            <a:off x="6875710" y="4029075"/>
            <a:ext cx="4536430" cy="2529780"/>
          </a:xfrm>
          <a:prstGeom prst="rect">
            <a:avLst/>
          </a:prstGeom>
        </p:spPr>
        <p:txBody>
          <a:bodyPr lIns="0" tIns="0" rIns="0" bIns="0" rtlCol="0" anchor="t">
            <a:spAutoFit/>
          </a:bodyPr>
          <a:lstStyle/>
          <a:p>
            <a:pPr algn="ctr">
              <a:lnSpc>
                <a:spcPts val="3749"/>
              </a:lnSpc>
            </a:pPr>
            <a:r>
              <a:rPr lang="en-US" sz="2375">
                <a:solidFill>
                  <a:srgbClr val="383838"/>
                </a:solidFill>
                <a:latin typeface="Poppins"/>
                <a:ea typeface="Poppins"/>
                <a:cs typeface="Poppins"/>
                <a:sym typeface="Poppins"/>
              </a:rPr>
              <a:t>Our AI Agents orchestration and latest context management enables us to deliver unmatched performance.</a:t>
            </a:r>
          </a:p>
        </p:txBody>
      </p:sp>
      <p:grpSp>
        <p:nvGrpSpPr>
          <p:cNvPr id="26" name="Group 26"/>
          <p:cNvGrpSpPr/>
          <p:nvPr/>
        </p:nvGrpSpPr>
        <p:grpSpPr>
          <a:xfrm>
            <a:off x="14642306" y="2377231"/>
            <a:ext cx="38100" cy="905619"/>
            <a:chOff x="0" y="0"/>
            <a:chExt cx="50800" cy="1207492"/>
          </a:xfrm>
        </p:grpSpPr>
        <p:sp>
          <p:nvSpPr>
            <p:cNvPr id="27" name="Freeform 27"/>
            <p:cNvSpPr/>
            <p:nvPr/>
          </p:nvSpPr>
          <p:spPr>
            <a:xfrm>
              <a:off x="0" y="0"/>
              <a:ext cx="50800" cy="1207516"/>
            </a:xfrm>
            <a:custGeom>
              <a:avLst/>
              <a:gdLst/>
              <a:ahLst/>
              <a:cxnLst/>
              <a:rect l="l" t="t" r="r" b="b"/>
              <a:pathLst>
                <a:path w="50800" h="1207516">
                  <a:moveTo>
                    <a:pt x="0" y="25400"/>
                  </a:moveTo>
                  <a:cubicBezTo>
                    <a:pt x="0" y="11430"/>
                    <a:pt x="11430" y="0"/>
                    <a:pt x="25400" y="0"/>
                  </a:cubicBezTo>
                  <a:cubicBezTo>
                    <a:pt x="39370" y="0"/>
                    <a:pt x="50800" y="11430"/>
                    <a:pt x="50800" y="25400"/>
                  </a:cubicBezTo>
                  <a:lnTo>
                    <a:pt x="50800" y="1182116"/>
                  </a:lnTo>
                  <a:cubicBezTo>
                    <a:pt x="50800" y="1196086"/>
                    <a:pt x="39370" y="1207516"/>
                    <a:pt x="25400" y="1207516"/>
                  </a:cubicBezTo>
                  <a:cubicBezTo>
                    <a:pt x="11430" y="1207516"/>
                    <a:pt x="0" y="1196086"/>
                    <a:pt x="0" y="1182116"/>
                  </a:cubicBezTo>
                  <a:close/>
                </a:path>
              </a:pathLst>
            </a:custGeom>
            <a:solidFill>
              <a:srgbClr val="BCC4DB"/>
            </a:solidFill>
          </p:spPr>
        </p:sp>
      </p:grpSp>
      <p:grpSp>
        <p:nvGrpSpPr>
          <p:cNvPr id="28" name="Group 28"/>
          <p:cNvGrpSpPr/>
          <p:nvPr/>
        </p:nvGrpSpPr>
        <p:grpSpPr>
          <a:xfrm>
            <a:off x="14316967" y="2032844"/>
            <a:ext cx="688776" cy="688776"/>
            <a:chOff x="0" y="0"/>
            <a:chExt cx="918368" cy="918368"/>
          </a:xfrm>
        </p:grpSpPr>
        <p:sp>
          <p:nvSpPr>
            <p:cNvPr id="29" name="Freeform 29"/>
            <p:cNvSpPr/>
            <p:nvPr/>
          </p:nvSpPr>
          <p:spPr>
            <a:xfrm>
              <a:off x="6350" y="6350"/>
              <a:ext cx="905637" cy="905637"/>
            </a:xfrm>
            <a:custGeom>
              <a:avLst/>
              <a:gdLst/>
              <a:ahLst/>
              <a:cxnLst/>
              <a:rect l="l" t="t" r="r" b="b"/>
              <a:pathLst>
                <a:path w="905637" h="905637">
                  <a:moveTo>
                    <a:pt x="0" y="169037"/>
                  </a:moveTo>
                  <a:cubicBezTo>
                    <a:pt x="0" y="75692"/>
                    <a:pt x="75692" y="0"/>
                    <a:pt x="169037" y="0"/>
                  </a:cubicBezTo>
                  <a:lnTo>
                    <a:pt x="736600" y="0"/>
                  </a:lnTo>
                  <a:cubicBezTo>
                    <a:pt x="829945" y="0"/>
                    <a:pt x="905637" y="75692"/>
                    <a:pt x="905637" y="169037"/>
                  </a:cubicBezTo>
                  <a:lnTo>
                    <a:pt x="905637" y="736600"/>
                  </a:lnTo>
                  <a:cubicBezTo>
                    <a:pt x="905637" y="829945"/>
                    <a:pt x="829945" y="905637"/>
                    <a:pt x="736600" y="905637"/>
                  </a:cubicBezTo>
                  <a:lnTo>
                    <a:pt x="169037" y="905637"/>
                  </a:lnTo>
                  <a:cubicBezTo>
                    <a:pt x="75692" y="905637"/>
                    <a:pt x="0" y="829945"/>
                    <a:pt x="0" y="736600"/>
                  </a:cubicBezTo>
                  <a:close/>
                </a:path>
              </a:pathLst>
            </a:custGeom>
            <a:solidFill>
              <a:srgbClr val="D6DEF5"/>
            </a:solidFill>
          </p:spPr>
        </p:sp>
        <p:sp>
          <p:nvSpPr>
            <p:cNvPr id="30" name="Freeform 30"/>
            <p:cNvSpPr/>
            <p:nvPr/>
          </p:nvSpPr>
          <p:spPr>
            <a:xfrm>
              <a:off x="0" y="0"/>
              <a:ext cx="918337" cy="918337"/>
            </a:xfrm>
            <a:custGeom>
              <a:avLst/>
              <a:gdLst/>
              <a:ahLst/>
              <a:cxnLst/>
              <a:rect l="l" t="t" r="r" b="b"/>
              <a:pathLst>
                <a:path w="918337" h="918337">
                  <a:moveTo>
                    <a:pt x="0" y="175387"/>
                  </a:moveTo>
                  <a:cubicBezTo>
                    <a:pt x="0" y="78486"/>
                    <a:pt x="78486" y="0"/>
                    <a:pt x="175387" y="0"/>
                  </a:cubicBezTo>
                  <a:lnTo>
                    <a:pt x="742950" y="0"/>
                  </a:lnTo>
                  <a:lnTo>
                    <a:pt x="742950" y="6350"/>
                  </a:lnTo>
                  <a:lnTo>
                    <a:pt x="742950" y="0"/>
                  </a:lnTo>
                  <a:lnTo>
                    <a:pt x="742950" y="6350"/>
                  </a:lnTo>
                  <a:lnTo>
                    <a:pt x="742950" y="0"/>
                  </a:lnTo>
                  <a:cubicBezTo>
                    <a:pt x="839851" y="0"/>
                    <a:pt x="918337" y="78486"/>
                    <a:pt x="918337" y="175387"/>
                  </a:cubicBezTo>
                  <a:lnTo>
                    <a:pt x="911987" y="175387"/>
                  </a:lnTo>
                  <a:lnTo>
                    <a:pt x="918337" y="175387"/>
                  </a:lnTo>
                  <a:lnTo>
                    <a:pt x="918337" y="742950"/>
                  </a:lnTo>
                  <a:lnTo>
                    <a:pt x="911987" y="742950"/>
                  </a:lnTo>
                  <a:lnTo>
                    <a:pt x="918337" y="742950"/>
                  </a:lnTo>
                  <a:cubicBezTo>
                    <a:pt x="918337" y="839851"/>
                    <a:pt x="839851" y="918337"/>
                    <a:pt x="742950" y="918337"/>
                  </a:cubicBezTo>
                  <a:lnTo>
                    <a:pt x="742950" y="911987"/>
                  </a:lnTo>
                  <a:lnTo>
                    <a:pt x="742950" y="918337"/>
                  </a:lnTo>
                  <a:lnTo>
                    <a:pt x="175387" y="918337"/>
                  </a:lnTo>
                  <a:lnTo>
                    <a:pt x="175387" y="911987"/>
                  </a:lnTo>
                  <a:lnTo>
                    <a:pt x="175387" y="918337"/>
                  </a:lnTo>
                  <a:cubicBezTo>
                    <a:pt x="78486" y="918337"/>
                    <a:pt x="0" y="839851"/>
                    <a:pt x="0" y="742950"/>
                  </a:cubicBezTo>
                  <a:lnTo>
                    <a:pt x="0" y="175387"/>
                  </a:lnTo>
                  <a:lnTo>
                    <a:pt x="6350" y="175387"/>
                  </a:lnTo>
                  <a:lnTo>
                    <a:pt x="0" y="175387"/>
                  </a:lnTo>
                  <a:moveTo>
                    <a:pt x="12700" y="175387"/>
                  </a:moveTo>
                  <a:lnTo>
                    <a:pt x="12700" y="742950"/>
                  </a:lnTo>
                  <a:lnTo>
                    <a:pt x="6350" y="742950"/>
                  </a:lnTo>
                  <a:lnTo>
                    <a:pt x="12700" y="742950"/>
                  </a:lnTo>
                  <a:cubicBezTo>
                    <a:pt x="12700" y="832866"/>
                    <a:pt x="85598" y="905637"/>
                    <a:pt x="175387" y="905637"/>
                  </a:cubicBezTo>
                  <a:lnTo>
                    <a:pt x="742950" y="905637"/>
                  </a:lnTo>
                  <a:cubicBezTo>
                    <a:pt x="832866" y="905637"/>
                    <a:pt x="905637" y="832739"/>
                    <a:pt x="905637" y="742950"/>
                  </a:cubicBezTo>
                  <a:lnTo>
                    <a:pt x="905637" y="175387"/>
                  </a:lnTo>
                  <a:cubicBezTo>
                    <a:pt x="905637" y="85598"/>
                    <a:pt x="832866" y="12700"/>
                    <a:pt x="742950" y="12700"/>
                  </a:cubicBezTo>
                  <a:lnTo>
                    <a:pt x="175387" y="12700"/>
                  </a:lnTo>
                  <a:lnTo>
                    <a:pt x="175387" y="6350"/>
                  </a:lnTo>
                  <a:lnTo>
                    <a:pt x="175387" y="12700"/>
                  </a:lnTo>
                  <a:cubicBezTo>
                    <a:pt x="85598" y="12700"/>
                    <a:pt x="12700" y="85598"/>
                    <a:pt x="12700" y="175387"/>
                  </a:cubicBezTo>
                  <a:close/>
                </a:path>
              </a:pathLst>
            </a:custGeom>
            <a:solidFill>
              <a:srgbClr val="BCC4DB"/>
            </a:solidFill>
          </p:spPr>
        </p:sp>
      </p:grpSp>
      <p:grpSp>
        <p:nvGrpSpPr>
          <p:cNvPr id="31" name="Group 31"/>
          <p:cNvGrpSpPr>
            <a:grpSpLocks noChangeAspect="1"/>
          </p:cNvGrpSpPr>
          <p:nvPr/>
        </p:nvGrpSpPr>
        <p:grpSpPr>
          <a:xfrm>
            <a:off x="14480232" y="2150864"/>
            <a:ext cx="362248" cy="452735"/>
            <a:chOff x="0" y="0"/>
            <a:chExt cx="482997" cy="603647"/>
          </a:xfrm>
        </p:grpSpPr>
        <p:sp>
          <p:nvSpPr>
            <p:cNvPr id="32" name="Freeform 32" descr="preencoded.png"/>
            <p:cNvSpPr/>
            <p:nvPr/>
          </p:nvSpPr>
          <p:spPr>
            <a:xfrm>
              <a:off x="0" y="0"/>
              <a:ext cx="482981" cy="603631"/>
            </a:xfrm>
            <a:custGeom>
              <a:avLst/>
              <a:gdLst/>
              <a:ahLst/>
              <a:cxnLst/>
              <a:rect l="l" t="t" r="r" b="b"/>
              <a:pathLst>
                <a:path w="482981" h="603631">
                  <a:moveTo>
                    <a:pt x="0" y="0"/>
                  </a:moveTo>
                  <a:lnTo>
                    <a:pt x="482981" y="0"/>
                  </a:lnTo>
                  <a:lnTo>
                    <a:pt x="482981" y="603631"/>
                  </a:lnTo>
                  <a:lnTo>
                    <a:pt x="0" y="603631"/>
                  </a:lnTo>
                  <a:lnTo>
                    <a:pt x="0" y="0"/>
                  </a:lnTo>
                  <a:close/>
                </a:path>
              </a:pathLst>
            </a:custGeom>
            <a:blipFill>
              <a:blip r:embed="rId4"/>
              <a:stretch>
                <a:fillRect t="-534" r="-3" b="-537"/>
              </a:stretch>
            </a:blipFill>
          </p:spPr>
        </p:sp>
      </p:grpSp>
      <p:sp>
        <p:nvSpPr>
          <p:cNvPr id="33" name="TextBox 33"/>
          <p:cNvSpPr txBox="1"/>
          <p:nvPr/>
        </p:nvSpPr>
        <p:spPr>
          <a:xfrm>
            <a:off x="13151792" y="3565772"/>
            <a:ext cx="3018979" cy="396479"/>
          </a:xfrm>
          <a:prstGeom prst="rect">
            <a:avLst/>
          </a:prstGeom>
        </p:spPr>
        <p:txBody>
          <a:bodyPr lIns="0" tIns="0" rIns="0" bIns="0" rtlCol="0" anchor="t">
            <a:spAutoFit/>
          </a:bodyPr>
          <a:lstStyle/>
          <a:p>
            <a:pPr algn="ctr">
              <a:lnSpc>
                <a:spcPts val="2937"/>
              </a:lnSpc>
            </a:pPr>
            <a:r>
              <a:rPr lang="en-US" sz="2375" b="1" u="sng">
                <a:solidFill>
                  <a:srgbClr val="383838"/>
                </a:solidFill>
                <a:latin typeface="Arimo Bold"/>
                <a:ea typeface="Arimo Bold"/>
                <a:cs typeface="Arimo Bold"/>
                <a:sym typeface="Arimo Bold"/>
              </a:rPr>
              <a:t>Implementation</a:t>
            </a:r>
          </a:p>
        </p:txBody>
      </p:sp>
      <p:sp>
        <p:nvSpPr>
          <p:cNvPr id="34" name="TextBox 34"/>
          <p:cNvSpPr txBox="1"/>
          <p:nvPr/>
        </p:nvSpPr>
        <p:spPr>
          <a:xfrm>
            <a:off x="12393066" y="4029075"/>
            <a:ext cx="4536579" cy="5428357"/>
          </a:xfrm>
          <a:prstGeom prst="rect">
            <a:avLst/>
          </a:prstGeom>
        </p:spPr>
        <p:txBody>
          <a:bodyPr lIns="0" tIns="0" rIns="0" bIns="0" rtlCol="0" anchor="t">
            <a:spAutoFit/>
          </a:bodyPr>
          <a:lstStyle/>
          <a:p>
            <a:pPr algn="ctr">
              <a:lnSpc>
                <a:spcPts val="3749"/>
              </a:lnSpc>
            </a:pPr>
            <a:r>
              <a:rPr lang="en-US" sz="2375">
                <a:solidFill>
                  <a:srgbClr val="383838"/>
                </a:solidFill>
                <a:latin typeface="Poppins"/>
                <a:ea typeface="Poppins"/>
                <a:cs typeface="Poppins"/>
                <a:sym typeface="Poppins"/>
              </a:rPr>
              <a:t>We are using powerful LLM models and advance architecture for building our Multi AI Agent system with state of the art context management, these AI Agents have access to tools like search, read, generate quiz and so many more custom tools for personalized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4874121" y="2800945"/>
            <a:ext cx="8539758" cy="773112"/>
          </a:xfrm>
          <a:prstGeom prst="rect">
            <a:avLst/>
          </a:prstGeom>
        </p:spPr>
        <p:txBody>
          <a:bodyPr lIns="0" tIns="0" rIns="0" bIns="0" rtlCol="0" anchor="t">
            <a:spAutoFit/>
          </a:bodyPr>
          <a:lstStyle/>
          <a:p>
            <a:pPr algn="ctr">
              <a:lnSpc>
                <a:spcPts val="6062"/>
              </a:lnSpc>
            </a:pPr>
            <a:r>
              <a:rPr lang="en-US" sz="4812" b="1" u="sng">
                <a:solidFill>
                  <a:srgbClr val="383838"/>
                </a:solidFill>
                <a:latin typeface="Arimo Bold"/>
                <a:ea typeface="Arimo Bold"/>
                <a:cs typeface="Arimo Bold"/>
                <a:sym typeface="Arimo Bold"/>
              </a:rPr>
              <a:t>Objectives &amp; Goals </a:t>
            </a:r>
          </a:p>
        </p:txBody>
      </p:sp>
      <p:grpSp>
        <p:nvGrpSpPr>
          <p:cNvPr id="7" name="Group 7"/>
          <p:cNvGrpSpPr/>
          <p:nvPr/>
        </p:nvGrpSpPr>
        <p:grpSpPr>
          <a:xfrm>
            <a:off x="1070521" y="4227611"/>
            <a:ext cx="5189339" cy="3220342"/>
            <a:chOff x="0" y="0"/>
            <a:chExt cx="6919118" cy="4293790"/>
          </a:xfrm>
        </p:grpSpPr>
        <p:sp>
          <p:nvSpPr>
            <p:cNvPr id="8" name="Freeform 8"/>
            <p:cNvSpPr/>
            <p:nvPr/>
          </p:nvSpPr>
          <p:spPr>
            <a:xfrm>
              <a:off x="12700" y="12700"/>
              <a:ext cx="6893687" cy="4268470"/>
            </a:xfrm>
            <a:custGeom>
              <a:avLst/>
              <a:gdLst/>
              <a:ahLst/>
              <a:cxnLst/>
              <a:rect l="l" t="t" r="r" b="b"/>
              <a:pathLst>
                <a:path w="6893687" h="4268470">
                  <a:moveTo>
                    <a:pt x="0" y="987552"/>
                  </a:moveTo>
                  <a:cubicBezTo>
                    <a:pt x="0" y="442087"/>
                    <a:pt x="443103" y="0"/>
                    <a:pt x="989711" y="0"/>
                  </a:cubicBezTo>
                  <a:lnTo>
                    <a:pt x="5903976" y="0"/>
                  </a:lnTo>
                  <a:cubicBezTo>
                    <a:pt x="6450584" y="0"/>
                    <a:pt x="6893687" y="442087"/>
                    <a:pt x="6893687" y="987552"/>
                  </a:cubicBezTo>
                  <a:lnTo>
                    <a:pt x="6893687" y="3280918"/>
                  </a:lnTo>
                  <a:cubicBezTo>
                    <a:pt x="6893687" y="3826256"/>
                    <a:pt x="6450584" y="4268470"/>
                    <a:pt x="5903976" y="4268470"/>
                  </a:cubicBezTo>
                  <a:lnTo>
                    <a:pt x="989711" y="4268470"/>
                  </a:lnTo>
                  <a:cubicBezTo>
                    <a:pt x="443103" y="4268343"/>
                    <a:pt x="0" y="3826256"/>
                    <a:pt x="0" y="3280918"/>
                  </a:cubicBezTo>
                  <a:close/>
                </a:path>
              </a:pathLst>
            </a:custGeom>
            <a:solidFill>
              <a:srgbClr val="D6DEF5"/>
            </a:solidFill>
          </p:spPr>
        </p:sp>
        <p:sp>
          <p:nvSpPr>
            <p:cNvPr id="9" name="Freeform 9"/>
            <p:cNvSpPr/>
            <p:nvPr/>
          </p:nvSpPr>
          <p:spPr>
            <a:xfrm>
              <a:off x="0" y="0"/>
              <a:ext cx="6919087" cy="4293870"/>
            </a:xfrm>
            <a:custGeom>
              <a:avLst/>
              <a:gdLst/>
              <a:ahLst/>
              <a:cxnLst/>
              <a:rect l="l" t="t" r="r" b="b"/>
              <a:pathLst>
                <a:path w="6919087" h="4293870">
                  <a:moveTo>
                    <a:pt x="0" y="1000252"/>
                  </a:moveTo>
                  <a:cubicBezTo>
                    <a:pt x="0" y="447802"/>
                    <a:pt x="448818" y="0"/>
                    <a:pt x="1002411" y="0"/>
                  </a:cubicBezTo>
                  <a:lnTo>
                    <a:pt x="5916676" y="0"/>
                  </a:lnTo>
                  <a:lnTo>
                    <a:pt x="5916676" y="12700"/>
                  </a:lnTo>
                  <a:lnTo>
                    <a:pt x="5916676" y="0"/>
                  </a:lnTo>
                  <a:cubicBezTo>
                    <a:pt x="6470269" y="0"/>
                    <a:pt x="6919087" y="447802"/>
                    <a:pt x="6919087" y="1000252"/>
                  </a:cubicBezTo>
                  <a:lnTo>
                    <a:pt x="6906387" y="1000252"/>
                  </a:lnTo>
                  <a:lnTo>
                    <a:pt x="6919087" y="1000252"/>
                  </a:lnTo>
                  <a:lnTo>
                    <a:pt x="6919087" y="3293618"/>
                  </a:lnTo>
                  <a:lnTo>
                    <a:pt x="6906387" y="3293618"/>
                  </a:lnTo>
                  <a:lnTo>
                    <a:pt x="6919087" y="3293618"/>
                  </a:lnTo>
                  <a:cubicBezTo>
                    <a:pt x="6919087" y="3846068"/>
                    <a:pt x="6470269" y="4293870"/>
                    <a:pt x="5916676" y="4293870"/>
                  </a:cubicBezTo>
                  <a:lnTo>
                    <a:pt x="5916676" y="4281170"/>
                  </a:lnTo>
                  <a:lnTo>
                    <a:pt x="5916676" y="4293870"/>
                  </a:lnTo>
                  <a:lnTo>
                    <a:pt x="1002411" y="4293870"/>
                  </a:lnTo>
                  <a:lnTo>
                    <a:pt x="1002411" y="4281170"/>
                  </a:lnTo>
                  <a:lnTo>
                    <a:pt x="1002411" y="4293870"/>
                  </a:lnTo>
                  <a:cubicBezTo>
                    <a:pt x="448818" y="4293743"/>
                    <a:pt x="0" y="3845941"/>
                    <a:pt x="0" y="3293618"/>
                  </a:cubicBezTo>
                  <a:lnTo>
                    <a:pt x="0" y="1000252"/>
                  </a:lnTo>
                  <a:lnTo>
                    <a:pt x="12700" y="1000252"/>
                  </a:lnTo>
                  <a:lnTo>
                    <a:pt x="0" y="1000252"/>
                  </a:lnTo>
                  <a:moveTo>
                    <a:pt x="25400" y="1000252"/>
                  </a:moveTo>
                  <a:lnTo>
                    <a:pt x="25400" y="3293618"/>
                  </a:lnTo>
                  <a:lnTo>
                    <a:pt x="12700" y="3293618"/>
                  </a:lnTo>
                  <a:lnTo>
                    <a:pt x="25400" y="3293618"/>
                  </a:lnTo>
                  <a:cubicBezTo>
                    <a:pt x="25400" y="3831971"/>
                    <a:pt x="462788" y="4268470"/>
                    <a:pt x="1002411" y="4268470"/>
                  </a:cubicBezTo>
                  <a:lnTo>
                    <a:pt x="5916676" y="4268470"/>
                  </a:lnTo>
                  <a:cubicBezTo>
                    <a:pt x="6456299" y="4268470"/>
                    <a:pt x="6893687" y="3831971"/>
                    <a:pt x="6893687" y="3293618"/>
                  </a:cubicBezTo>
                  <a:lnTo>
                    <a:pt x="6893687" y="1000252"/>
                  </a:lnTo>
                  <a:cubicBezTo>
                    <a:pt x="6893687" y="461899"/>
                    <a:pt x="6456299" y="25400"/>
                    <a:pt x="5916676" y="25400"/>
                  </a:cubicBezTo>
                  <a:lnTo>
                    <a:pt x="1002411" y="25400"/>
                  </a:lnTo>
                  <a:lnTo>
                    <a:pt x="1002411" y="12700"/>
                  </a:lnTo>
                  <a:lnTo>
                    <a:pt x="1002411" y="25400"/>
                  </a:lnTo>
                  <a:cubicBezTo>
                    <a:pt x="462788" y="25400"/>
                    <a:pt x="25400" y="461899"/>
                    <a:pt x="25400" y="1000252"/>
                  </a:cubicBezTo>
                  <a:close/>
                </a:path>
              </a:pathLst>
            </a:custGeom>
            <a:solidFill>
              <a:srgbClr val="BCC4DB"/>
            </a:solidFill>
          </p:spPr>
        </p:sp>
      </p:grpSp>
      <p:sp>
        <p:nvSpPr>
          <p:cNvPr id="10" name="TextBox 10"/>
          <p:cNvSpPr txBox="1"/>
          <p:nvPr/>
        </p:nvSpPr>
        <p:spPr>
          <a:xfrm>
            <a:off x="2122140" y="4536133"/>
            <a:ext cx="3086100" cy="414337"/>
          </a:xfrm>
          <a:prstGeom prst="rect">
            <a:avLst/>
          </a:prstGeom>
        </p:spPr>
        <p:txBody>
          <a:bodyPr lIns="0" tIns="0" rIns="0" bIns="0" rtlCol="0" anchor="t">
            <a:spAutoFit/>
          </a:bodyPr>
          <a:lstStyle/>
          <a:p>
            <a:pPr algn="ctr">
              <a:lnSpc>
                <a:spcPts val="3000"/>
              </a:lnSpc>
            </a:pPr>
            <a:r>
              <a:rPr lang="en-US" sz="2375" b="1">
                <a:solidFill>
                  <a:srgbClr val="383838"/>
                </a:solidFill>
                <a:latin typeface="Arimo Bold"/>
                <a:ea typeface="Arimo Bold"/>
                <a:cs typeface="Arimo Bold"/>
                <a:sym typeface="Arimo Bold"/>
              </a:rPr>
              <a:t>Objectives</a:t>
            </a:r>
          </a:p>
        </p:txBody>
      </p:sp>
      <p:sp>
        <p:nvSpPr>
          <p:cNvPr id="11" name="TextBox 11"/>
          <p:cNvSpPr txBox="1"/>
          <p:nvPr/>
        </p:nvSpPr>
        <p:spPr>
          <a:xfrm>
            <a:off x="1407616" y="5011787"/>
            <a:ext cx="4515148" cy="1605260"/>
          </a:xfrm>
          <a:prstGeom prst="rect">
            <a:avLst/>
          </a:prstGeom>
        </p:spPr>
        <p:txBody>
          <a:bodyPr lIns="0" tIns="0" rIns="0" bIns="0" rtlCol="0" anchor="t">
            <a:spAutoFit/>
          </a:bodyPr>
          <a:lstStyle/>
          <a:p>
            <a:pPr algn="ctr">
              <a:lnSpc>
                <a:spcPts val="3875"/>
              </a:lnSpc>
            </a:pPr>
            <a:r>
              <a:rPr lang="en-US" sz="2375">
                <a:solidFill>
                  <a:srgbClr val="383838"/>
                </a:solidFill>
                <a:latin typeface="Poppins"/>
                <a:ea typeface="Poppins"/>
                <a:cs typeface="Poppins"/>
                <a:sym typeface="Poppins"/>
              </a:rPr>
              <a:t>To provide a new and better way of learning using latest technology.</a:t>
            </a:r>
          </a:p>
        </p:txBody>
      </p:sp>
      <p:grpSp>
        <p:nvGrpSpPr>
          <p:cNvPr id="12" name="Group 12"/>
          <p:cNvGrpSpPr/>
          <p:nvPr/>
        </p:nvGrpSpPr>
        <p:grpSpPr>
          <a:xfrm>
            <a:off x="6549330" y="4227611"/>
            <a:ext cx="5189339" cy="3220342"/>
            <a:chOff x="0" y="0"/>
            <a:chExt cx="6919118" cy="4293790"/>
          </a:xfrm>
        </p:grpSpPr>
        <p:sp>
          <p:nvSpPr>
            <p:cNvPr id="13" name="Freeform 13"/>
            <p:cNvSpPr/>
            <p:nvPr/>
          </p:nvSpPr>
          <p:spPr>
            <a:xfrm>
              <a:off x="12700" y="12700"/>
              <a:ext cx="6893687" cy="4268470"/>
            </a:xfrm>
            <a:custGeom>
              <a:avLst/>
              <a:gdLst/>
              <a:ahLst/>
              <a:cxnLst/>
              <a:rect l="l" t="t" r="r" b="b"/>
              <a:pathLst>
                <a:path w="6893687" h="4268470">
                  <a:moveTo>
                    <a:pt x="0" y="987552"/>
                  </a:moveTo>
                  <a:cubicBezTo>
                    <a:pt x="0" y="442087"/>
                    <a:pt x="443103" y="0"/>
                    <a:pt x="989711" y="0"/>
                  </a:cubicBezTo>
                  <a:lnTo>
                    <a:pt x="5903976" y="0"/>
                  </a:lnTo>
                  <a:cubicBezTo>
                    <a:pt x="6450584" y="0"/>
                    <a:pt x="6893687" y="442087"/>
                    <a:pt x="6893687" y="987552"/>
                  </a:cubicBezTo>
                  <a:lnTo>
                    <a:pt x="6893687" y="3280918"/>
                  </a:lnTo>
                  <a:cubicBezTo>
                    <a:pt x="6893687" y="3826256"/>
                    <a:pt x="6450584" y="4268470"/>
                    <a:pt x="5903976" y="4268470"/>
                  </a:cubicBezTo>
                  <a:lnTo>
                    <a:pt x="989711" y="4268470"/>
                  </a:lnTo>
                  <a:cubicBezTo>
                    <a:pt x="443103" y="4268343"/>
                    <a:pt x="0" y="3826256"/>
                    <a:pt x="0" y="3280918"/>
                  </a:cubicBezTo>
                  <a:close/>
                </a:path>
              </a:pathLst>
            </a:custGeom>
            <a:solidFill>
              <a:srgbClr val="D6DEF5"/>
            </a:solidFill>
          </p:spPr>
        </p:sp>
        <p:sp>
          <p:nvSpPr>
            <p:cNvPr id="14" name="Freeform 14"/>
            <p:cNvSpPr/>
            <p:nvPr/>
          </p:nvSpPr>
          <p:spPr>
            <a:xfrm>
              <a:off x="0" y="0"/>
              <a:ext cx="6919087" cy="4293870"/>
            </a:xfrm>
            <a:custGeom>
              <a:avLst/>
              <a:gdLst/>
              <a:ahLst/>
              <a:cxnLst/>
              <a:rect l="l" t="t" r="r" b="b"/>
              <a:pathLst>
                <a:path w="6919087" h="4293870">
                  <a:moveTo>
                    <a:pt x="0" y="1000252"/>
                  </a:moveTo>
                  <a:cubicBezTo>
                    <a:pt x="0" y="447802"/>
                    <a:pt x="448818" y="0"/>
                    <a:pt x="1002411" y="0"/>
                  </a:cubicBezTo>
                  <a:lnTo>
                    <a:pt x="5916676" y="0"/>
                  </a:lnTo>
                  <a:lnTo>
                    <a:pt x="5916676" y="12700"/>
                  </a:lnTo>
                  <a:lnTo>
                    <a:pt x="5916676" y="0"/>
                  </a:lnTo>
                  <a:cubicBezTo>
                    <a:pt x="6470269" y="0"/>
                    <a:pt x="6919087" y="447802"/>
                    <a:pt x="6919087" y="1000252"/>
                  </a:cubicBezTo>
                  <a:lnTo>
                    <a:pt x="6906387" y="1000252"/>
                  </a:lnTo>
                  <a:lnTo>
                    <a:pt x="6919087" y="1000252"/>
                  </a:lnTo>
                  <a:lnTo>
                    <a:pt x="6919087" y="3293618"/>
                  </a:lnTo>
                  <a:lnTo>
                    <a:pt x="6906387" y="3293618"/>
                  </a:lnTo>
                  <a:lnTo>
                    <a:pt x="6919087" y="3293618"/>
                  </a:lnTo>
                  <a:cubicBezTo>
                    <a:pt x="6919087" y="3846068"/>
                    <a:pt x="6470269" y="4293870"/>
                    <a:pt x="5916676" y="4293870"/>
                  </a:cubicBezTo>
                  <a:lnTo>
                    <a:pt x="5916676" y="4281170"/>
                  </a:lnTo>
                  <a:lnTo>
                    <a:pt x="5916676" y="4293870"/>
                  </a:lnTo>
                  <a:lnTo>
                    <a:pt x="1002411" y="4293870"/>
                  </a:lnTo>
                  <a:lnTo>
                    <a:pt x="1002411" y="4281170"/>
                  </a:lnTo>
                  <a:lnTo>
                    <a:pt x="1002411" y="4293870"/>
                  </a:lnTo>
                  <a:cubicBezTo>
                    <a:pt x="448818" y="4293743"/>
                    <a:pt x="0" y="3845941"/>
                    <a:pt x="0" y="3293618"/>
                  </a:cubicBezTo>
                  <a:lnTo>
                    <a:pt x="0" y="1000252"/>
                  </a:lnTo>
                  <a:lnTo>
                    <a:pt x="12700" y="1000252"/>
                  </a:lnTo>
                  <a:lnTo>
                    <a:pt x="0" y="1000252"/>
                  </a:lnTo>
                  <a:moveTo>
                    <a:pt x="25400" y="1000252"/>
                  </a:moveTo>
                  <a:lnTo>
                    <a:pt x="25400" y="3293618"/>
                  </a:lnTo>
                  <a:lnTo>
                    <a:pt x="12700" y="3293618"/>
                  </a:lnTo>
                  <a:lnTo>
                    <a:pt x="25400" y="3293618"/>
                  </a:lnTo>
                  <a:cubicBezTo>
                    <a:pt x="25400" y="3831971"/>
                    <a:pt x="462788" y="4268470"/>
                    <a:pt x="1002411" y="4268470"/>
                  </a:cubicBezTo>
                  <a:lnTo>
                    <a:pt x="5916676" y="4268470"/>
                  </a:lnTo>
                  <a:cubicBezTo>
                    <a:pt x="6456299" y="4268470"/>
                    <a:pt x="6893687" y="3831971"/>
                    <a:pt x="6893687" y="3293618"/>
                  </a:cubicBezTo>
                  <a:lnTo>
                    <a:pt x="6893687" y="1000252"/>
                  </a:lnTo>
                  <a:cubicBezTo>
                    <a:pt x="6893687" y="461899"/>
                    <a:pt x="6456299" y="25400"/>
                    <a:pt x="5916676" y="25400"/>
                  </a:cubicBezTo>
                  <a:lnTo>
                    <a:pt x="1002411" y="25400"/>
                  </a:lnTo>
                  <a:lnTo>
                    <a:pt x="1002411" y="12700"/>
                  </a:lnTo>
                  <a:lnTo>
                    <a:pt x="1002411" y="25400"/>
                  </a:lnTo>
                  <a:cubicBezTo>
                    <a:pt x="462788" y="25400"/>
                    <a:pt x="25400" y="461899"/>
                    <a:pt x="25400" y="1000252"/>
                  </a:cubicBezTo>
                  <a:close/>
                </a:path>
              </a:pathLst>
            </a:custGeom>
            <a:solidFill>
              <a:srgbClr val="BCC4DB"/>
            </a:solidFill>
          </p:spPr>
        </p:sp>
      </p:grpSp>
      <p:sp>
        <p:nvSpPr>
          <p:cNvPr id="15" name="TextBox 15"/>
          <p:cNvSpPr txBox="1"/>
          <p:nvPr/>
        </p:nvSpPr>
        <p:spPr>
          <a:xfrm>
            <a:off x="7600950" y="4536133"/>
            <a:ext cx="3086100" cy="414337"/>
          </a:xfrm>
          <a:prstGeom prst="rect">
            <a:avLst/>
          </a:prstGeom>
        </p:spPr>
        <p:txBody>
          <a:bodyPr lIns="0" tIns="0" rIns="0" bIns="0" rtlCol="0" anchor="t">
            <a:spAutoFit/>
          </a:bodyPr>
          <a:lstStyle/>
          <a:p>
            <a:pPr algn="ctr">
              <a:lnSpc>
                <a:spcPts val="3000"/>
              </a:lnSpc>
            </a:pPr>
            <a:r>
              <a:rPr lang="en-US" sz="2375" b="1">
                <a:solidFill>
                  <a:srgbClr val="383838"/>
                </a:solidFill>
                <a:latin typeface="Arimo Bold"/>
                <a:ea typeface="Arimo Bold"/>
                <a:cs typeface="Arimo Bold"/>
                <a:sym typeface="Arimo Bold"/>
              </a:rPr>
              <a:t>Expected Outcomes</a:t>
            </a:r>
          </a:p>
        </p:txBody>
      </p:sp>
      <p:sp>
        <p:nvSpPr>
          <p:cNvPr id="16" name="TextBox 16"/>
          <p:cNvSpPr txBox="1"/>
          <p:nvPr/>
        </p:nvSpPr>
        <p:spPr>
          <a:xfrm>
            <a:off x="6886426" y="5011787"/>
            <a:ext cx="4515148" cy="2099072"/>
          </a:xfrm>
          <a:prstGeom prst="rect">
            <a:avLst/>
          </a:prstGeom>
        </p:spPr>
        <p:txBody>
          <a:bodyPr lIns="0" tIns="0" rIns="0" bIns="0" rtlCol="0" anchor="t">
            <a:spAutoFit/>
          </a:bodyPr>
          <a:lstStyle/>
          <a:p>
            <a:pPr algn="ctr">
              <a:lnSpc>
                <a:spcPts val="3875"/>
              </a:lnSpc>
            </a:pPr>
            <a:r>
              <a:rPr lang="en-US" sz="2375">
                <a:solidFill>
                  <a:srgbClr val="383838"/>
                </a:solidFill>
                <a:latin typeface="Poppins"/>
                <a:ea typeface="Poppins"/>
                <a:cs typeface="Poppins"/>
                <a:sym typeface="Poppins"/>
              </a:rPr>
              <a:t>A new way of learning and growing, where learners have almost no limitations of accurate sources and tools.</a:t>
            </a:r>
          </a:p>
        </p:txBody>
      </p:sp>
      <p:grpSp>
        <p:nvGrpSpPr>
          <p:cNvPr id="17" name="Group 17"/>
          <p:cNvGrpSpPr/>
          <p:nvPr/>
        </p:nvGrpSpPr>
        <p:grpSpPr>
          <a:xfrm>
            <a:off x="12028140" y="4227611"/>
            <a:ext cx="5189339" cy="3220342"/>
            <a:chOff x="0" y="0"/>
            <a:chExt cx="6919118" cy="4293790"/>
          </a:xfrm>
        </p:grpSpPr>
        <p:sp>
          <p:nvSpPr>
            <p:cNvPr id="18" name="Freeform 18"/>
            <p:cNvSpPr/>
            <p:nvPr/>
          </p:nvSpPr>
          <p:spPr>
            <a:xfrm>
              <a:off x="12700" y="12700"/>
              <a:ext cx="6893687" cy="4268470"/>
            </a:xfrm>
            <a:custGeom>
              <a:avLst/>
              <a:gdLst/>
              <a:ahLst/>
              <a:cxnLst/>
              <a:rect l="l" t="t" r="r" b="b"/>
              <a:pathLst>
                <a:path w="6893687" h="4268470">
                  <a:moveTo>
                    <a:pt x="0" y="987552"/>
                  </a:moveTo>
                  <a:cubicBezTo>
                    <a:pt x="0" y="442087"/>
                    <a:pt x="443103" y="0"/>
                    <a:pt x="989711" y="0"/>
                  </a:cubicBezTo>
                  <a:lnTo>
                    <a:pt x="5903976" y="0"/>
                  </a:lnTo>
                  <a:cubicBezTo>
                    <a:pt x="6450584" y="0"/>
                    <a:pt x="6893687" y="442087"/>
                    <a:pt x="6893687" y="987552"/>
                  </a:cubicBezTo>
                  <a:lnTo>
                    <a:pt x="6893687" y="3280918"/>
                  </a:lnTo>
                  <a:cubicBezTo>
                    <a:pt x="6893687" y="3826256"/>
                    <a:pt x="6450584" y="4268470"/>
                    <a:pt x="5903976" y="4268470"/>
                  </a:cubicBezTo>
                  <a:lnTo>
                    <a:pt x="989711" y="4268470"/>
                  </a:lnTo>
                  <a:cubicBezTo>
                    <a:pt x="443103" y="4268343"/>
                    <a:pt x="0" y="3826256"/>
                    <a:pt x="0" y="3280918"/>
                  </a:cubicBezTo>
                  <a:close/>
                </a:path>
              </a:pathLst>
            </a:custGeom>
            <a:solidFill>
              <a:srgbClr val="D6DEF5"/>
            </a:solidFill>
          </p:spPr>
        </p:sp>
        <p:sp>
          <p:nvSpPr>
            <p:cNvPr id="19" name="Freeform 19"/>
            <p:cNvSpPr/>
            <p:nvPr/>
          </p:nvSpPr>
          <p:spPr>
            <a:xfrm>
              <a:off x="0" y="0"/>
              <a:ext cx="6919087" cy="4293870"/>
            </a:xfrm>
            <a:custGeom>
              <a:avLst/>
              <a:gdLst/>
              <a:ahLst/>
              <a:cxnLst/>
              <a:rect l="l" t="t" r="r" b="b"/>
              <a:pathLst>
                <a:path w="6919087" h="4293870">
                  <a:moveTo>
                    <a:pt x="0" y="1000252"/>
                  </a:moveTo>
                  <a:cubicBezTo>
                    <a:pt x="0" y="447802"/>
                    <a:pt x="448818" y="0"/>
                    <a:pt x="1002411" y="0"/>
                  </a:cubicBezTo>
                  <a:lnTo>
                    <a:pt x="5916676" y="0"/>
                  </a:lnTo>
                  <a:lnTo>
                    <a:pt x="5916676" y="12700"/>
                  </a:lnTo>
                  <a:lnTo>
                    <a:pt x="5916676" y="0"/>
                  </a:lnTo>
                  <a:cubicBezTo>
                    <a:pt x="6470269" y="0"/>
                    <a:pt x="6919087" y="447802"/>
                    <a:pt x="6919087" y="1000252"/>
                  </a:cubicBezTo>
                  <a:lnTo>
                    <a:pt x="6906387" y="1000252"/>
                  </a:lnTo>
                  <a:lnTo>
                    <a:pt x="6919087" y="1000252"/>
                  </a:lnTo>
                  <a:lnTo>
                    <a:pt x="6919087" y="3293618"/>
                  </a:lnTo>
                  <a:lnTo>
                    <a:pt x="6906387" y="3293618"/>
                  </a:lnTo>
                  <a:lnTo>
                    <a:pt x="6919087" y="3293618"/>
                  </a:lnTo>
                  <a:cubicBezTo>
                    <a:pt x="6919087" y="3846068"/>
                    <a:pt x="6470269" y="4293870"/>
                    <a:pt x="5916676" y="4293870"/>
                  </a:cubicBezTo>
                  <a:lnTo>
                    <a:pt x="5916676" y="4281170"/>
                  </a:lnTo>
                  <a:lnTo>
                    <a:pt x="5916676" y="4293870"/>
                  </a:lnTo>
                  <a:lnTo>
                    <a:pt x="1002411" y="4293870"/>
                  </a:lnTo>
                  <a:lnTo>
                    <a:pt x="1002411" y="4281170"/>
                  </a:lnTo>
                  <a:lnTo>
                    <a:pt x="1002411" y="4293870"/>
                  </a:lnTo>
                  <a:cubicBezTo>
                    <a:pt x="448818" y="4293743"/>
                    <a:pt x="0" y="3845941"/>
                    <a:pt x="0" y="3293618"/>
                  </a:cubicBezTo>
                  <a:lnTo>
                    <a:pt x="0" y="1000252"/>
                  </a:lnTo>
                  <a:lnTo>
                    <a:pt x="12700" y="1000252"/>
                  </a:lnTo>
                  <a:lnTo>
                    <a:pt x="0" y="1000252"/>
                  </a:lnTo>
                  <a:moveTo>
                    <a:pt x="25400" y="1000252"/>
                  </a:moveTo>
                  <a:lnTo>
                    <a:pt x="25400" y="3293618"/>
                  </a:lnTo>
                  <a:lnTo>
                    <a:pt x="12700" y="3293618"/>
                  </a:lnTo>
                  <a:lnTo>
                    <a:pt x="25400" y="3293618"/>
                  </a:lnTo>
                  <a:cubicBezTo>
                    <a:pt x="25400" y="3831971"/>
                    <a:pt x="462788" y="4268470"/>
                    <a:pt x="1002411" y="4268470"/>
                  </a:cubicBezTo>
                  <a:lnTo>
                    <a:pt x="5916676" y="4268470"/>
                  </a:lnTo>
                  <a:cubicBezTo>
                    <a:pt x="6456299" y="4268470"/>
                    <a:pt x="6893687" y="3831971"/>
                    <a:pt x="6893687" y="3293618"/>
                  </a:cubicBezTo>
                  <a:lnTo>
                    <a:pt x="6893687" y="1000252"/>
                  </a:lnTo>
                  <a:cubicBezTo>
                    <a:pt x="6893687" y="461899"/>
                    <a:pt x="6456299" y="25400"/>
                    <a:pt x="5916676" y="25400"/>
                  </a:cubicBezTo>
                  <a:lnTo>
                    <a:pt x="1002411" y="25400"/>
                  </a:lnTo>
                  <a:lnTo>
                    <a:pt x="1002411" y="12700"/>
                  </a:lnTo>
                  <a:lnTo>
                    <a:pt x="1002411" y="25400"/>
                  </a:lnTo>
                  <a:cubicBezTo>
                    <a:pt x="462788" y="25400"/>
                    <a:pt x="25400" y="461899"/>
                    <a:pt x="25400" y="1000252"/>
                  </a:cubicBezTo>
                  <a:close/>
                </a:path>
              </a:pathLst>
            </a:custGeom>
            <a:solidFill>
              <a:srgbClr val="BCC4DB"/>
            </a:solidFill>
          </p:spPr>
        </p:sp>
      </p:grpSp>
      <p:sp>
        <p:nvSpPr>
          <p:cNvPr id="20" name="TextBox 20"/>
          <p:cNvSpPr txBox="1"/>
          <p:nvPr/>
        </p:nvSpPr>
        <p:spPr>
          <a:xfrm>
            <a:off x="13079760" y="4536133"/>
            <a:ext cx="3086100" cy="414337"/>
          </a:xfrm>
          <a:prstGeom prst="rect">
            <a:avLst/>
          </a:prstGeom>
        </p:spPr>
        <p:txBody>
          <a:bodyPr lIns="0" tIns="0" rIns="0" bIns="0" rtlCol="0" anchor="t">
            <a:spAutoFit/>
          </a:bodyPr>
          <a:lstStyle/>
          <a:p>
            <a:pPr algn="ctr">
              <a:lnSpc>
                <a:spcPts val="3000"/>
              </a:lnSpc>
            </a:pPr>
            <a:r>
              <a:rPr lang="en-US" sz="2375" b="1">
                <a:solidFill>
                  <a:srgbClr val="383838"/>
                </a:solidFill>
                <a:latin typeface="Arimo Bold"/>
                <a:ea typeface="Arimo Bold"/>
                <a:cs typeface="Arimo Bold"/>
                <a:sym typeface="Arimo Bold"/>
              </a:rPr>
              <a:t>Long-term Vision</a:t>
            </a:r>
          </a:p>
        </p:txBody>
      </p:sp>
      <p:sp>
        <p:nvSpPr>
          <p:cNvPr id="21" name="TextBox 21"/>
          <p:cNvSpPr txBox="1"/>
          <p:nvPr/>
        </p:nvSpPr>
        <p:spPr>
          <a:xfrm>
            <a:off x="12365236" y="5011787"/>
            <a:ext cx="4515148" cy="1605260"/>
          </a:xfrm>
          <a:prstGeom prst="rect">
            <a:avLst/>
          </a:prstGeom>
        </p:spPr>
        <p:txBody>
          <a:bodyPr lIns="0" tIns="0" rIns="0" bIns="0" rtlCol="0" anchor="t">
            <a:spAutoFit/>
          </a:bodyPr>
          <a:lstStyle/>
          <a:p>
            <a:pPr algn="ctr">
              <a:lnSpc>
                <a:spcPts val="3875"/>
              </a:lnSpc>
            </a:pPr>
            <a:r>
              <a:rPr lang="en-US" sz="2375">
                <a:solidFill>
                  <a:srgbClr val="383838"/>
                </a:solidFill>
                <a:latin typeface="Poppins"/>
                <a:ea typeface="Poppins"/>
                <a:cs typeface="Poppins"/>
                <a:sym typeface="Poppins"/>
              </a:rPr>
              <a:t>Change the way how we pursue learning and skill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4953000" y="460127"/>
            <a:ext cx="8098334" cy="487313"/>
          </a:xfrm>
          <a:prstGeom prst="rect">
            <a:avLst/>
          </a:prstGeom>
        </p:spPr>
        <p:txBody>
          <a:bodyPr wrap="square" lIns="0" tIns="0" rIns="0" bIns="0" rtlCol="0" anchor="t">
            <a:spAutoFit/>
          </a:bodyPr>
          <a:lstStyle/>
          <a:p>
            <a:pPr algn="ctr">
              <a:lnSpc>
                <a:spcPts val="3812"/>
              </a:lnSpc>
            </a:pPr>
            <a:r>
              <a:rPr lang="en-US" sz="4000" b="1" u="sng" dirty="0">
                <a:solidFill>
                  <a:srgbClr val="383838"/>
                </a:solidFill>
                <a:latin typeface="Arimo Bold"/>
                <a:ea typeface="Arimo Bold"/>
                <a:cs typeface="Arimo Bold"/>
                <a:sym typeface="Arimo Bold"/>
              </a:rPr>
              <a:t>Technology Stack Requirements</a:t>
            </a:r>
          </a:p>
        </p:txBody>
      </p:sp>
      <p:sp>
        <p:nvSpPr>
          <p:cNvPr id="8" name="TextBox 8"/>
          <p:cNvSpPr txBox="1"/>
          <p:nvPr/>
        </p:nvSpPr>
        <p:spPr>
          <a:xfrm>
            <a:off x="966936" y="2209205"/>
            <a:ext cx="9605367" cy="698599"/>
          </a:xfrm>
          <a:prstGeom prst="rect">
            <a:avLst/>
          </a:prstGeom>
        </p:spPr>
        <p:txBody>
          <a:bodyPr lIns="0" tIns="0" rIns="0" bIns="0" rtlCol="0" anchor="t">
            <a:spAutoFit/>
          </a:bodyPr>
          <a:lstStyle/>
          <a:p>
            <a:pPr algn="l">
              <a:lnSpc>
                <a:spcPts val="2437"/>
              </a:lnSpc>
            </a:pPr>
            <a:r>
              <a:rPr lang="en-US" sz="1500">
                <a:solidFill>
                  <a:srgbClr val="383838"/>
                </a:solidFill>
                <a:latin typeface="Poppins"/>
                <a:ea typeface="Poppins"/>
                <a:cs typeface="Poppins"/>
                <a:sym typeface="Poppins"/>
              </a:rPr>
              <a:t>Here, is innovative core of our project, showcasing the cutting-edge technologies, robust tools, and dynamic platforms that power our development.</a:t>
            </a:r>
          </a:p>
        </p:txBody>
      </p:sp>
      <p:grpSp>
        <p:nvGrpSpPr>
          <p:cNvPr id="9" name="Group 9"/>
          <p:cNvGrpSpPr/>
          <p:nvPr/>
        </p:nvGrpSpPr>
        <p:grpSpPr>
          <a:xfrm>
            <a:off x="966936" y="3307259"/>
            <a:ext cx="4733925" cy="1972419"/>
            <a:chOff x="0" y="0"/>
            <a:chExt cx="6311900" cy="2629892"/>
          </a:xfrm>
        </p:grpSpPr>
        <p:sp>
          <p:nvSpPr>
            <p:cNvPr id="10" name="Freeform 10"/>
            <p:cNvSpPr/>
            <p:nvPr/>
          </p:nvSpPr>
          <p:spPr>
            <a:xfrm>
              <a:off x="19050" y="19050"/>
              <a:ext cx="6273800" cy="2591816"/>
            </a:xfrm>
            <a:custGeom>
              <a:avLst/>
              <a:gdLst/>
              <a:ahLst/>
              <a:cxnLst/>
              <a:rect l="l" t="t" r="r" b="b"/>
              <a:pathLst>
                <a:path w="6273800" h="2591816">
                  <a:moveTo>
                    <a:pt x="0" y="108966"/>
                  </a:moveTo>
                  <a:cubicBezTo>
                    <a:pt x="0" y="48768"/>
                    <a:pt x="49149" y="0"/>
                    <a:pt x="109855" y="0"/>
                  </a:cubicBezTo>
                  <a:lnTo>
                    <a:pt x="6163945" y="0"/>
                  </a:lnTo>
                  <a:cubicBezTo>
                    <a:pt x="6224651" y="0"/>
                    <a:pt x="6273800" y="48768"/>
                    <a:pt x="6273800" y="108966"/>
                  </a:cubicBezTo>
                  <a:lnTo>
                    <a:pt x="6273800" y="2482850"/>
                  </a:lnTo>
                  <a:cubicBezTo>
                    <a:pt x="6273800" y="2543048"/>
                    <a:pt x="6224651" y="2591816"/>
                    <a:pt x="6163945" y="2591816"/>
                  </a:cubicBezTo>
                  <a:lnTo>
                    <a:pt x="109855" y="2591816"/>
                  </a:lnTo>
                  <a:cubicBezTo>
                    <a:pt x="49149" y="2591816"/>
                    <a:pt x="0" y="2543048"/>
                    <a:pt x="0" y="2482850"/>
                  </a:cubicBezTo>
                  <a:close/>
                </a:path>
              </a:pathLst>
            </a:custGeom>
            <a:solidFill>
              <a:srgbClr val="F7F7F7"/>
            </a:solidFill>
          </p:spPr>
        </p:sp>
        <p:sp>
          <p:nvSpPr>
            <p:cNvPr id="11" name="Freeform 11"/>
            <p:cNvSpPr/>
            <p:nvPr/>
          </p:nvSpPr>
          <p:spPr>
            <a:xfrm>
              <a:off x="0" y="0"/>
              <a:ext cx="6311900" cy="2629916"/>
            </a:xfrm>
            <a:custGeom>
              <a:avLst/>
              <a:gdLst/>
              <a:ahLst/>
              <a:cxnLst/>
              <a:rect l="l" t="t" r="r" b="b"/>
              <a:pathLst>
                <a:path w="6311900" h="2629916">
                  <a:moveTo>
                    <a:pt x="0" y="128016"/>
                  </a:moveTo>
                  <a:cubicBezTo>
                    <a:pt x="0" y="57150"/>
                    <a:pt x="57912" y="0"/>
                    <a:pt x="128905" y="0"/>
                  </a:cubicBezTo>
                  <a:lnTo>
                    <a:pt x="6182995" y="0"/>
                  </a:lnTo>
                  <a:lnTo>
                    <a:pt x="6182995" y="19050"/>
                  </a:lnTo>
                  <a:lnTo>
                    <a:pt x="6182995" y="0"/>
                  </a:lnTo>
                  <a:cubicBezTo>
                    <a:pt x="6253988" y="0"/>
                    <a:pt x="6311900" y="57150"/>
                    <a:pt x="6311900" y="128016"/>
                  </a:cubicBezTo>
                  <a:lnTo>
                    <a:pt x="6292850" y="128016"/>
                  </a:lnTo>
                  <a:lnTo>
                    <a:pt x="6311900" y="128016"/>
                  </a:lnTo>
                  <a:lnTo>
                    <a:pt x="6311900" y="2501900"/>
                  </a:lnTo>
                  <a:lnTo>
                    <a:pt x="6292850" y="2501900"/>
                  </a:lnTo>
                  <a:lnTo>
                    <a:pt x="6311900" y="2501900"/>
                  </a:lnTo>
                  <a:cubicBezTo>
                    <a:pt x="6311900" y="2572766"/>
                    <a:pt x="6253988" y="2629916"/>
                    <a:pt x="6182995" y="2629916"/>
                  </a:cubicBezTo>
                  <a:lnTo>
                    <a:pt x="6182995" y="2610866"/>
                  </a:lnTo>
                  <a:lnTo>
                    <a:pt x="6182995" y="2629916"/>
                  </a:lnTo>
                  <a:lnTo>
                    <a:pt x="128905" y="2629916"/>
                  </a:lnTo>
                  <a:lnTo>
                    <a:pt x="128905" y="2610866"/>
                  </a:lnTo>
                  <a:lnTo>
                    <a:pt x="128905" y="2629916"/>
                  </a:lnTo>
                  <a:cubicBezTo>
                    <a:pt x="57912" y="2629916"/>
                    <a:pt x="0" y="2572766"/>
                    <a:pt x="0" y="2501900"/>
                  </a:cubicBezTo>
                  <a:lnTo>
                    <a:pt x="0" y="128016"/>
                  </a:lnTo>
                  <a:lnTo>
                    <a:pt x="19050" y="128016"/>
                  </a:lnTo>
                  <a:lnTo>
                    <a:pt x="0" y="128016"/>
                  </a:lnTo>
                  <a:moveTo>
                    <a:pt x="38100" y="128016"/>
                  </a:moveTo>
                  <a:lnTo>
                    <a:pt x="38100" y="2501900"/>
                  </a:lnTo>
                  <a:lnTo>
                    <a:pt x="19050" y="2501900"/>
                  </a:lnTo>
                  <a:lnTo>
                    <a:pt x="38100" y="2501900"/>
                  </a:lnTo>
                  <a:cubicBezTo>
                    <a:pt x="38100" y="2551430"/>
                    <a:pt x="78613" y="2591816"/>
                    <a:pt x="128905" y="2591816"/>
                  </a:cubicBezTo>
                  <a:lnTo>
                    <a:pt x="6182995" y="2591816"/>
                  </a:lnTo>
                  <a:cubicBezTo>
                    <a:pt x="6233287" y="2591816"/>
                    <a:pt x="6273800" y="2551430"/>
                    <a:pt x="6273800" y="2501900"/>
                  </a:cubicBezTo>
                  <a:lnTo>
                    <a:pt x="6273800" y="128016"/>
                  </a:lnTo>
                  <a:cubicBezTo>
                    <a:pt x="6273800" y="78486"/>
                    <a:pt x="6233287" y="38100"/>
                    <a:pt x="6182995" y="38100"/>
                  </a:cubicBezTo>
                  <a:lnTo>
                    <a:pt x="128905" y="38100"/>
                  </a:lnTo>
                  <a:lnTo>
                    <a:pt x="128905" y="19050"/>
                  </a:lnTo>
                  <a:lnTo>
                    <a:pt x="128905" y="38100"/>
                  </a:lnTo>
                  <a:cubicBezTo>
                    <a:pt x="78613" y="38100"/>
                    <a:pt x="38100" y="78486"/>
                    <a:pt x="38100" y="128016"/>
                  </a:cubicBezTo>
                  <a:close/>
                </a:path>
              </a:pathLst>
            </a:custGeom>
            <a:solidFill>
              <a:srgbClr val="BCC4DB"/>
            </a:solidFill>
          </p:spPr>
        </p:sp>
      </p:grpSp>
      <p:sp>
        <p:nvSpPr>
          <p:cNvPr id="12" name="TextBox 12"/>
          <p:cNvSpPr txBox="1"/>
          <p:nvPr/>
        </p:nvSpPr>
        <p:spPr>
          <a:xfrm>
            <a:off x="1204318" y="3449390"/>
            <a:ext cx="4259164" cy="484286"/>
          </a:xfrm>
          <a:prstGeom prst="rect">
            <a:avLst/>
          </a:prstGeom>
        </p:spPr>
        <p:txBody>
          <a:bodyPr lIns="0" tIns="0" rIns="0" bIns="0" rtlCol="0" anchor="t">
            <a:spAutoFit/>
          </a:bodyPr>
          <a:lstStyle/>
          <a:p>
            <a:pPr algn="l">
              <a:lnSpc>
                <a:spcPts val="3062"/>
              </a:lnSpc>
            </a:pPr>
            <a:r>
              <a:rPr lang="en-US" sz="1874">
                <a:solidFill>
                  <a:srgbClr val="383838"/>
                </a:solidFill>
                <a:latin typeface="Poppins"/>
                <a:ea typeface="Poppins"/>
                <a:cs typeface="Poppins"/>
                <a:sym typeface="Poppins"/>
              </a:rPr>
              <a:t>Frontend </a:t>
            </a:r>
          </a:p>
        </p:txBody>
      </p:sp>
      <p:sp>
        <p:nvSpPr>
          <p:cNvPr id="13" name="TextBox 13"/>
          <p:cNvSpPr txBox="1"/>
          <p:nvPr/>
        </p:nvSpPr>
        <p:spPr>
          <a:xfrm>
            <a:off x="1204318" y="4032498"/>
            <a:ext cx="4259164" cy="1009799"/>
          </a:xfrm>
          <a:prstGeom prst="rect">
            <a:avLst/>
          </a:prstGeom>
        </p:spPr>
        <p:txBody>
          <a:bodyPr lIns="0" tIns="0" rIns="0" bIns="0" rtlCol="0" anchor="t">
            <a:spAutoFit/>
          </a:bodyPr>
          <a:lstStyle/>
          <a:p>
            <a:pPr algn="l">
              <a:lnSpc>
                <a:spcPts val="2437"/>
              </a:lnSpc>
            </a:pPr>
            <a:r>
              <a:rPr lang="en-US" sz="1500">
                <a:solidFill>
                  <a:srgbClr val="383838"/>
                </a:solidFill>
                <a:latin typeface="Poppins"/>
                <a:ea typeface="Poppins"/>
                <a:cs typeface="Poppins"/>
                <a:sym typeface="Poppins"/>
              </a:rPr>
              <a:t>Next.js (scalable React framework), TypeScript for type safety, Tailwind CSS for design</a:t>
            </a:r>
          </a:p>
        </p:txBody>
      </p:sp>
      <p:grpSp>
        <p:nvGrpSpPr>
          <p:cNvPr id="14" name="Group 14"/>
          <p:cNvGrpSpPr/>
          <p:nvPr/>
        </p:nvGrpSpPr>
        <p:grpSpPr>
          <a:xfrm>
            <a:off x="5866805" y="3307259"/>
            <a:ext cx="4734074" cy="1972419"/>
            <a:chOff x="0" y="0"/>
            <a:chExt cx="6312098" cy="2629892"/>
          </a:xfrm>
        </p:grpSpPr>
        <p:sp>
          <p:nvSpPr>
            <p:cNvPr id="15" name="Freeform 15"/>
            <p:cNvSpPr/>
            <p:nvPr/>
          </p:nvSpPr>
          <p:spPr>
            <a:xfrm>
              <a:off x="19050" y="19050"/>
              <a:ext cx="6273927" cy="2591816"/>
            </a:xfrm>
            <a:custGeom>
              <a:avLst/>
              <a:gdLst/>
              <a:ahLst/>
              <a:cxnLst/>
              <a:rect l="l" t="t" r="r" b="b"/>
              <a:pathLst>
                <a:path w="6273927" h="2591816">
                  <a:moveTo>
                    <a:pt x="0" y="108966"/>
                  </a:moveTo>
                  <a:cubicBezTo>
                    <a:pt x="0" y="48768"/>
                    <a:pt x="49149" y="0"/>
                    <a:pt x="109855" y="0"/>
                  </a:cubicBezTo>
                  <a:lnTo>
                    <a:pt x="6164072" y="0"/>
                  </a:lnTo>
                  <a:cubicBezTo>
                    <a:pt x="6224778" y="0"/>
                    <a:pt x="6273927" y="48768"/>
                    <a:pt x="6273927" y="108966"/>
                  </a:cubicBezTo>
                  <a:lnTo>
                    <a:pt x="6273927" y="2482850"/>
                  </a:lnTo>
                  <a:cubicBezTo>
                    <a:pt x="6273927" y="2543048"/>
                    <a:pt x="6224778" y="2591816"/>
                    <a:pt x="6164072" y="2591816"/>
                  </a:cubicBezTo>
                  <a:lnTo>
                    <a:pt x="109855" y="2591816"/>
                  </a:lnTo>
                  <a:cubicBezTo>
                    <a:pt x="49149" y="2591816"/>
                    <a:pt x="0" y="2543048"/>
                    <a:pt x="0" y="2482850"/>
                  </a:cubicBezTo>
                  <a:close/>
                </a:path>
              </a:pathLst>
            </a:custGeom>
            <a:solidFill>
              <a:srgbClr val="F7F7F7"/>
            </a:solidFill>
          </p:spPr>
        </p:sp>
        <p:sp>
          <p:nvSpPr>
            <p:cNvPr id="16" name="Freeform 16"/>
            <p:cNvSpPr/>
            <p:nvPr/>
          </p:nvSpPr>
          <p:spPr>
            <a:xfrm>
              <a:off x="0" y="0"/>
              <a:ext cx="6312027" cy="2629916"/>
            </a:xfrm>
            <a:custGeom>
              <a:avLst/>
              <a:gdLst/>
              <a:ahLst/>
              <a:cxnLst/>
              <a:rect l="l" t="t" r="r" b="b"/>
              <a:pathLst>
                <a:path w="6312027" h="2629916">
                  <a:moveTo>
                    <a:pt x="0" y="128016"/>
                  </a:moveTo>
                  <a:cubicBezTo>
                    <a:pt x="0" y="57150"/>
                    <a:pt x="57912" y="0"/>
                    <a:pt x="128905" y="0"/>
                  </a:cubicBezTo>
                  <a:lnTo>
                    <a:pt x="6183122" y="0"/>
                  </a:lnTo>
                  <a:lnTo>
                    <a:pt x="6183122" y="19050"/>
                  </a:lnTo>
                  <a:lnTo>
                    <a:pt x="6183122" y="0"/>
                  </a:lnTo>
                  <a:cubicBezTo>
                    <a:pt x="6254242" y="0"/>
                    <a:pt x="6312027" y="57150"/>
                    <a:pt x="6312027" y="128016"/>
                  </a:cubicBezTo>
                  <a:lnTo>
                    <a:pt x="6292977" y="128016"/>
                  </a:lnTo>
                  <a:lnTo>
                    <a:pt x="6312027" y="128016"/>
                  </a:lnTo>
                  <a:lnTo>
                    <a:pt x="6312027" y="2501900"/>
                  </a:lnTo>
                  <a:lnTo>
                    <a:pt x="6292977" y="2501900"/>
                  </a:lnTo>
                  <a:lnTo>
                    <a:pt x="6312027" y="2501900"/>
                  </a:lnTo>
                  <a:cubicBezTo>
                    <a:pt x="6312027" y="2572766"/>
                    <a:pt x="6254115" y="2629916"/>
                    <a:pt x="6183122" y="2629916"/>
                  </a:cubicBezTo>
                  <a:lnTo>
                    <a:pt x="6183122" y="2610866"/>
                  </a:lnTo>
                  <a:lnTo>
                    <a:pt x="6183122" y="2629916"/>
                  </a:lnTo>
                  <a:lnTo>
                    <a:pt x="128905" y="2629916"/>
                  </a:lnTo>
                  <a:lnTo>
                    <a:pt x="128905" y="2610866"/>
                  </a:lnTo>
                  <a:lnTo>
                    <a:pt x="128905" y="2629916"/>
                  </a:lnTo>
                  <a:cubicBezTo>
                    <a:pt x="57912" y="2629916"/>
                    <a:pt x="0" y="2572766"/>
                    <a:pt x="0" y="2501900"/>
                  </a:cubicBezTo>
                  <a:lnTo>
                    <a:pt x="0" y="128016"/>
                  </a:lnTo>
                  <a:lnTo>
                    <a:pt x="19050" y="128016"/>
                  </a:lnTo>
                  <a:lnTo>
                    <a:pt x="0" y="128016"/>
                  </a:lnTo>
                  <a:moveTo>
                    <a:pt x="38100" y="128016"/>
                  </a:moveTo>
                  <a:lnTo>
                    <a:pt x="38100" y="2501900"/>
                  </a:lnTo>
                  <a:lnTo>
                    <a:pt x="19050" y="2501900"/>
                  </a:lnTo>
                  <a:lnTo>
                    <a:pt x="38100" y="2501900"/>
                  </a:lnTo>
                  <a:cubicBezTo>
                    <a:pt x="38100" y="2551430"/>
                    <a:pt x="78613" y="2591816"/>
                    <a:pt x="128905" y="2591816"/>
                  </a:cubicBezTo>
                  <a:lnTo>
                    <a:pt x="6183122" y="2591816"/>
                  </a:lnTo>
                  <a:cubicBezTo>
                    <a:pt x="6233414" y="2591816"/>
                    <a:pt x="6273927" y="2551430"/>
                    <a:pt x="6273927" y="2501900"/>
                  </a:cubicBezTo>
                  <a:lnTo>
                    <a:pt x="6273927" y="128016"/>
                  </a:lnTo>
                  <a:cubicBezTo>
                    <a:pt x="6273927" y="78486"/>
                    <a:pt x="6233414" y="38100"/>
                    <a:pt x="6183122" y="38100"/>
                  </a:cubicBezTo>
                  <a:lnTo>
                    <a:pt x="128905" y="38100"/>
                  </a:lnTo>
                  <a:lnTo>
                    <a:pt x="128905" y="19050"/>
                  </a:lnTo>
                  <a:lnTo>
                    <a:pt x="128905" y="38100"/>
                  </a:lnTo>
                  <a:cubicBezTo>
                    <a:pt x="78613" y="38100"/>
                    <a:pt x="38100" y="78486"/>
                    <a:pt x="38100" y="128016"/>
                  </a:cubicBezTo>
                  <a:close/>
                </a:path>
              </a:pathLst>
            </a:custGeom>
            <a:solidFill>
              <a:srgbClr val="BCC4DB"/>
            </a:solidFill>
          </p:spPr>
        </p:sp>
      </p:grpSp>
      <p:sp>
        <p:nvSpPr>
          <p:cNvPr id="17" name="TextBox 17"/>
          <p:cNvSpPr txBox="1"/>
          <p:nvPr/>
        </p:nvSpPr>
        <p:spPr>
          <a:xfrm>
            <a:off x="6104185" y="3449390"/>
            <a:ext cx="4259313" cy="484286"/>
          </a:xfrm>
          <a:prstGeom prst="rect">
            <a:avLst/>
          </a:prstGeom>
        </p:spPr>
        <p:txBody>
          <a:bodyPr lIns="0" tIns="0" rIns="0" bIns="0" rtlCol="0" anchor="t">
            <a:spAutoFit/>
          </a:bodyPr>
          <a:lstStyle/>
          <a:p>
            <a:pPr algn="l">
              <a:lnSpc>
                <a:spcPts val="3062"/>
              </a:lnSpc>
            </a:pPr>
            <a:r>
              <a:rPr lang="en-US" sz="1874">
                <a:solidFill>
                  <a:srgbClr val="383838"/>
                </a:solidFill>
                <a:latin typeface="Poppins"/>
                <a:ea typeface="Poppins"/>
                <a:cs typeface="Poppins"/>
                <a:sym typeface="Poppins"/>
              </a:rPr>
              <a:t>Backend</a:t>
            </a:r>
          </a:p>
        </p:txBody>
      </p:sp>
      <p:sp>
        <p:nvSpPr>
          <p:cNvPr id="18" name="TextBox 18"/>
          <p:cNvSpPr txBox="1"/>
          <p:nvPr/>
        </p:nvSpPr>
        <p:spPr>
          <a:xfrm>
            <a:off x="6104185" y="4032498"/>
            <a:ext cx="4259313" cy="698599"/>
          </a:xfrm>
          <a:prstGeom prst="rect">
            <a:avLst/>
          </a:prstGeom>
        </p:spPr>
        <p:txBody>
          <a:bodyPr lIns="0" tIns="0" rIns="0" bIns="0" rtlCol="0" anchor="t">
            <a:spAutoFit/>
          </a:bodyPr>
          <a:lstStyle/>
          <a:p>
            <a:pPr algn="l">
              <a:lnSpc>
                <a:spcPts val="2437"/>
              </a:lnSpc>
            </a:pPr>
            <a:r>
              <a:rPr lang="en-US" sz="1500">
                <a:solidFill>
                  <a:srgbClr val="383838"/>
                </a:solidFill>
                <a:latin typeface="Poppins"/>
                <a:ea typeface="Poppins"/>
                <a:cs typeface="Poppins"/>
                <a:sym typeface="Poppins"/>
              </a:rPr>
              <a:t>Python (AI Agents orchestration), FastAPI, Redis(caching)</a:t>
            </a:r>
          </a:p>
        </p:txBody>
      </p:sp>
      <p:grpSp>
        <p:nvGrpSpPr>
          <p:cNvPr id="19" name="Group 19"/>
          <p:cNvGrpSpPr/>
          <p:nvPr/>
        </p:nvGrpSpPr>
        <p:grpSpPr>
          <a:xfrm>
            <a:off x="966936" y="5445621"/>
            <a:ext cx="4733925" cy="1972419"/>
            <a:chOff x="0" y="0"/>
            <a:chExt cx="6311900" cy="2629892"/>
          </a:xfrm>
        </p:grpSpPr>
        <p:sp>
          <p:nvSpPr>
            <p:cNvPr id="20" name="Freeform 20"/>
            <p:cNvSpPr/>
            <p:nvPr/>
          </p:nvSpPr>
          <p:spPr>
            <a:xfrm>
              <a:off x="19050" y="19050"/>
              <a:ext cx="6273800" cy="2591816"/>
            </a:xfrm>
            <a:custGeom>
              <a:avLst/>
              <a:gdLst/>
              <a:ahLst/>
              <a:cxnLst/>
              <a:rect l="l" t="t" r="r" b="b"/>
              <a:pathLst>
                <a:path w="6273800" h="2591816">
                  <a:moveTo>
                    <a:pt x="0" y="108966"/>
                  </a:moveTo>
                  <a:cubicBezTo>
                    <a:pt x="0" y="48768"/>
                    <a:pt x="49149" y="0"/>
                    <a:pt x="109855" y="0"/>
                  </a:cubicBezTo>
                  <a:lnTo>
                    <a:pt x="6163945" y="0"/>
                  </a:lnTo>
                  <a:cubicBezTo>
                    <a:pt x="6224651" y="0"/>
                    <a:pt x="6273800" y="48768"/>
                    <a:pt x="6273800" y="108966"/>
                  </a:cubicBezTo>
                  <a:lnTo>
                    <a:pt x="6273800" y="2482850"/>
                  </a:lnTo>
                  <a:cubicBezTo>
                    <a:pt x="6273800" y="2543048"/>
                    <a:pt x="6224651" y="2591816"/>
                    <a:pt x="6163945" y="2591816"/>
                  </a:cubicBezTo>
                  <a:lnTo>
                    <a:pt x="109855" y="2591816"/>
                  </a:lnTo>
                  <a:cubicBezTo>
                    <a:pt x="49149" y="2591816"/>
                    <a:pt x="0" y="2543048"/>
                    <a:pt x="0" y="2482850"/>
                  </a:cubicBezTo>
                  <a:close/>
                </a:path>
              </a:pathLst>
            </a:custGeom>
            <a:solidFill>
              <a:srgbClr val="F7F7F7"/>
            </a:solidFill>
          </p:spPr>
        </p:sp>
        <p:sp>
          <p:nvSpPr>
            <p:cNvPr id="21" name="Freeform 21"/>
            <p:cNvSpPr/>
            <p:nvPr/>
          </p:nvSpPr>
          <p:spPr>
            <a:xfrm>
              <a:off x="0" y="0"/>
              <a:ext cx="6311900" cy="2629916"/>
            </a:xfrm>
            <a:custGeom>
              <a:avLst/>
              <a:gdLst/>
              <a:ahLst/>
              <a:cxnLst/>
              <a:rect l="l" t="t" r="r" b="b"/>
              <a:pathLst>
                <a:path w="6311900" h="2629916">
                  <a:moveTo>
                    <a:pt x="0" y="128016"/>
                  </a:moveTo>
                  <a:cubicBezTo>
                    <a:pt x="0" y="57150"/>
                    <a:pt x="57912" y="0"/>
                    <a:pt x="128905" y="0"/>
                  </a:cubicBezTo>
                  <a:lnTo>
                    <a:pt x="6182995" y="0"/>
                  </a:lnTo>
                  <a:lnTo>
                    <a:pt x="6182995" y="19050"/>
                  </a:lnTo>
                  <a:lnTo>
                    <a:pt x="6182995" y="0"/>
                  </a:lnTo>
                  <a:cubicBezTo>
                    <a:pt x="6253988" y="0"/>
                    <a:pt x="6311900" y="57150"/>
                    <a:pt x="6311900" y="128016"/>
                  </a:cubicBezTo>
                  <a:lnTo>
                    <a:pt x="6292850" y="128016"/>
                  </a:lnTo>
                  <a:lnTo>
                    <a:pt x="6311900" y="128016"/>
                  </a:lnTo>
                  <a:lnTo>
                    <a:pt x="6311900" y="2501900"/>
                  </a:lnTo>
                  <a:lnTo>
                    <a:pt x="6292850" y="2501900"/>
                  </a:lnTo>
                  <a:lnTo>
                    <a:pt x="6311900" y="2501900"/>
                  </a:lnTo>
                  <a:cubicBezTo>
                    <a:pt x="6311900" y="2572766"/>
                    <a:pt x="6253988" y="2629916"/>
                    <a:pt x="6182995" y="2629916"/>
                  </a:cubicBezTo>
                  <a:lnTo>
                    <a:pt x="6182995" y="2610866"/>
                  </a:lnTo>
                  <a:lnTo>
                    <a:pt x="6182995" y="2629916"/>
                  </a:lnTo>
                  <a:lnTo>
                    <a:pt x="128905" y="2629916"/>
                  </a:lnTo>
                  <a:lnTo>
                    <a:pt x="128905" y="2610866"/>
                  </a:lnTo>
                  <a:lnTo>
                    <a:pt x="128905" y="2629916"/>
                  </a:lnTo>
                  <a:cubicBezTo>
                    <a:pt x="57912" y="2629916"/>
                    <a:pt x="0" y="2572766"/>
                    <a:pt x="0" y="2501900"/>
                  </a:cubicBezTo>
                  <a:lnTo>
                    <a:pt x="0" y="128016"/>
                  </a:lnTo>
                  <a:lnTo>
                    <a:pt x="19050" y="128016"/>
                  </a:lnTo>
                  <a:lnTo>
                    <a:pt x="0" y="128016"/>
                  </a:lnTo>
                  <a:moveTo>
                    <a:pt x="38100" y="128016"/>
                  </a:moveTo>
                  <a:lnTo>
                    <a:pt x="38100" y="2501900"/>
                  </a:lnTo>
                  <a:lnTo>
                    <a:pt x="19050" y="2501900"/>
                  </a:lnTo>
                  <a:lnTo>
                    <a:pt x="38100" y="2501900"/>
                  </a:lnTo>
                  <a:cubicBezTo>
                    <a:pt x="38100" y="2551430"/>
                    <a:pt x="78613" y="2591816"/>
                    <a:pt x="128905" y="2591816"/>
                  </a:cubicBezTo>
                  <a:lnTo>
                    <a:pt x="6182995" y="2591816"/>
                  </a:lnTo>
                  <a:cubicBezTo>
                    <a:pt x="6233287" y="2591816"/>
                    <a:pt x="6273800" y="2551430"/>
                    <a:pt x="6273800" y="2501900"/>
                  </a:cubicBezTo>
                  <a:lnTo>
                    <a:pt x="6273800" y="128016"/>
                  </a:lnTo>
                  <a:cubicBezTo>
                    <a:pt x="6273800" y="78486"/>
                    <a:pt x="6233287" y="38100"/>
                    <a:pt x="6182995" y="38100"/>
                  </a:cubicBezTo>
                  <a:lnTo>
                    <a:pt x="128905" y="38100"/>
                  </a:lnTo>
                  <a:lnTo>
                    <a:pt x="128905" y="19050"/>
                  </a:lnTo>
                  <a:lnTo>
                    <a:pt x="128905" y="38100"/>
                  </a:lnTo>
                  <a:cubicBezTo>
                    <a:pt x="78613" y="38100"/>
                    <a:pt x="38100" y="78486"/>
                    <a:pt x="38100" y="128016"/>
                  </a:cubicBezTo>
                  <a:close/>
                </a:path>
              </a:pathLst>
            </a:custGeom>
            <a:solidFill>
              <a:srgbClr val="BCC4DB"/>
            </a:solidFill>
          </p:spPr>
        </p:sp>
      </p:grpSp>
      <p:sp>
        <p:nvSpPr>
          <p:cNvPr id="22" name="TextBox 22"/>
          <p:cNvSpPr txBox="1"/>
          <p:nvPr/>
        </p:nvSpPr>
        <p:spPr>
          <a:xfrm>
            <a:off x="1204318" y="5587752"/>
            <a:ext cx="4259164" cy="484286"/>
          </a:xfrm>
          <a:prstGeom prst="rect">
            <a:avLst/>
          </a:prstGeom>
        </p:spPr>
        <p:txBody>
          <a:bodyPr lIns="0" tIns="0" rIns="0" bIns="0" rtlCol="0" anchor="t">
            <a:spAutoFit/>
          </a:bodyPr>
          <a:lstStyle/>
          <a:p>
            <a:pPr algn="l">
              <a:lnSpc>
                <a:spcPts val="3062"/>
              </a:lnSpc>
            </a:pPr>
            <a:r>
              <a:rPr lang="en-US" sz="1874">
                <a:solidFill>
                  <a:srgbClr val="383838"/>
                </a:solidFill>
                <a:latin typeface="Poppins"/>
                <a:ea typeface="Poppins"/>
                <a:cs typeface="Poppins"/>
                <a:sym typeface="Poppins"/>
              </a:rPr>
              <a:t>AI &amp; Agents </a:t>
            </a:r>
          </a:p>
        </p:txBody>
      </p:sp>
      <p:sp>
        <p:nvSpPr>
          <p:cNvPr id="23" name="TextBox 23"/>
          <p:cNvSpPr txBox="1"/>
          <p:nvPr/>
        </p:nvSpPr>
        <p:spPr>
          <a:xfrm>
            <a:off x="1204318" y="6170860"/>
            <a:ext cx="4259164" cy="1009799"/>
          </a:xfrm>
          <a:prstGeom prst="rect">
            <a:avLst/>
          </a:prstGeom>
        </p:spPr>
        <p:txBody>
          <a:bodyPr lIns="0" tIns="0" rIns="0" bIns="0" rtlCol="0" anchor="t">
            <a:spAutoFit/>
          </a:bodyPr>
          <a:lstStyle/>
          <a:p>
            <a:pPr algn="l">
              <a:lnSpc>
                <a:spcPts val="2437"/>
              </a:lnSpc>
            </a:pPr>
            <a:r>
              <a:rPr lang="en-US" sz="1500">
                <a:solidFill>
                  <a:srgbClr val="383838"/>
                </a:solidFill>
                <a:latin typeface="Poppins"/>
                <a:ea typeface="Poppins"/>
                <a:cs typeface="Poppins"/>
                <a:sym typeface="Poppins"/>
              </a:rPr>
              <a:t>LangChain and LangGraph for orchestrating multi-agent workflows, OpenAI API for content generation</a:t>
            </a:r>
          </a:p>
        </p:txBody>
      </p:sp>
      <p:grpSp>
        <p:nvGrpSpPr>
          <p:cNvPr id="24" name="Group 24"/>
          <p:cNvGrpSpPr/>
          <p:nvPr/>
        </p:nvGrpSpPr>
        <p:grpSpPr>
          <a:xfrm>
            <a:off x="5866805" y="5445621"/>
            <a:ext cx="4734074" cy="1972419"/>
            <a:chOff x="0" y="0"/>
            <a:chExt cx="6312098" cy="2629892"/>
          </a:xfrm>
        </p:grpSpPr>
        <p:sp>
          <p:nvSpPr>
            <p:cNvPr id="25" name="Freeform 25"/>
            <p:cNvSpPr/>
            <p:nvPr/>
          </p:nvSpPr>
          <p:spPr>
            <a:xfrm>
              <a:off x="19050" y="19050"/>
              <a:ext cx="6273927" cy="2591816"/>
            </a:xfrm>
            <a:custGeom>
              <a:avLst/>
              <a:gdLst/>
              <a:ahLst/>
              <a:cxnLst/>
              <a:rect l="l" t="t" r="r" b="b"/>
              <a:pathLst>
                <a:path w="6273927" h="2591816">
                  <a:moveTo>
                    <a:pt x="0" y="108966"/>
                  </a:moveTo>
                  <a:cubicBezTo>
                    <a:pt x="0" y="48768"/>
                    <a:pt x="49149" y="0"/>
                    <a:pt x="109855" y="0"/>
                  </a:cubicBezTo>
                  <a:lnTo>
                    <a:pt x="6164072" y="0"/>
                  </a:lnTo>
                  <a:cubicBezTo>
                    <a:pt x="6224778" y="0"/>
                    <a:pt x="6273927" y="48768"/>
                    <a:pt x="6273927" y="108966"/>
                  </a:cubicBezTo>
                  <a:lnTo>
                    <a:pt x="6273927" y="2482850"/>
                  </a:lnTo>
                  <a:cubicBezTo>
                    <a:pt x="6273927" y="2543048"/>
                    <a:pt x="6224778" y="2591816"/>
                    <a:pt x="6164072" y="2591816"/>
                  </a:cubicBezTo>
                  <a:lnTo>
                    <a:pt x="109855" y="2591816"/>
                  </a:lnTo>
                  <a:cubicBezTo>
                    <a:pt x="49149" y="2591816"/>
                    <a:pt x="0" y="2543048"/>
                    <a:pt x="0" y="2482850"/>
                  </a:cubicBezTo>
                  <a:close/>
                </a:path>
              </a:pathLst>
            </a:custGeom>
            <a:solidFill>
              <a:srgbClr val="F7F7F7"/>
            </a:solidFill>
          </p:spPr>
        </p:sp>
        <p:sp>
          <p:nvSpPr>
            <p:cNvPr id="26" name="Freeform 26"/>
            <p:cNvSpPr/>
            <p:nvPr/>
          </p:nvSpPr>
          <p:spPr>
            <a:xfrm>
              <a:off x="0" y="0"/>
              <a:ext cx="6312027" cy="2629916"/>
            </a:xfrm>
            <a:custGeom>
              <a:avLst/>
              <a:gdLst/>
              <a:ahLst/>
              <a:cxnLst/>
              <a:rect l="l" t="t" r="r" b="b"/>
              <a:pathLst>
                <a:path w="6312027" h="2629916">
                  <a:moveTo>
                    <a:pt x="0" y="128016"/>
                  </a:moveTo>
                  <a:cubicBezTo>
                    <a:pt x="0" y="57150"/>
                    <a:pt x="57912" y="0"/>
                    <a:pt x="128905" y="0"/>
                  </a:cubicBezTo>
                  <a:lnTo>
                    <a:pt x="6183122" y="0"/>
                  </a:lnTo>
                  <a:lnTo>
                    <a:pt x="6183122" y="19050"/>
                  </a:lnTo>
                  <a:lnTo>
                    <a:pt x="6183122" y="0"/>
                  </a:lnTo>
                  <a:cubicBezTo>
                    <a:pt x="6254242" y="0"/>
                    <a:pt x="6312027" y="57150"/>
                    <a:pt x="6312027" y="128016"/>
                  </a:cubicBezTo>
                  <a:lnTo>
                    <a:pt x="6292977" y="128016"/>
                  </a:lnTo>
                  <a:lnTo>
                    <a:pt x="6312027" y="128016"/>
                  </a:lnTo>
                  <a:lnTo>
                    <a:pt x="6312027" y="2501900"/>
                  </a:lnTo>
                  <a:lnTo>
                    <a:pt x="6292977" y="2501900"/>
                  </a:lnTo>
                  <a:lnTo>
                    <a:pt x="6312027" y="2501900"/>
                  </a:lnTo>
                  <a:cubicBezTo>
                    <a:pt x="6312027" y="2572766"/>
                    <a:pt x="6254115" y="2629916"/>
                    <a:pt x="6183122" y="2629916"/>
                  </a:cubicBezTo>
                  <a:lnTo>
                    <a:pt x="6183122" y="2610866"/>
                  </a:lnTo>
                  <a:lnTo>
                    <a:pt x="6183122" y="2629916"/>
                  </a:lnTo>
                  <a:lnTo>
                    <a:pt x="128905" y="2629916"/>
                  </a:lnTo>
                  <a:lnTo>
                    <a:pt x="128905" y="2610866"/>
                  </a:lnTo>
                  <a:lnTo>
                    <a:pt x="128905" y="2629916"/>
                  </a:lnTo>
                  <a:cubicBezTo>
                    <a:pt x="57912" y="2629916"/>
                    <a:pt x="0" y="2572766"/>
                    <a:pt x="0" y="2501900"/>
                  </a:cubicBezTo>
                  <a:lnTo>
                    <a:pt x="0" y="128016"/>
                  </a:lnTo>
                  <a:lnTo>
                    <a:pt x="19050" y="128016"/>
                  </a:lnTo>
                  <a:lnTo>
                    <a:pt x="0" y="128016"/>
                  </a:lnTo>
                  <a:moveTo>
                    <a:pt x="38100" y="128016"/>
                  </a:moveTo>
                  <a:lnTo>
                    <a:pt x="38100" y="2501900"/>
                  </a:lnTo>
                  <a:lnTo>
                    <a:pt x="19050" y="2501900"/>
                  </a:lnTo>
                  <a:lnTo>
                    <a:pt x="38100" y="2501900"/>
                  </a:lnTo>
                  <a:cubicBezTo>
                    <a:pt x="38100" y="2551430"/>
                    <a:pt x="78613" y="2591816"/>
                    <a:pt x="128905" y="2591816"/>
                  </a:cubicBezTo>
                  <a:lnTo>
                    <a:pt x="6183122" y="2591816"/>
                  </a:lnTo>
                  <a:cubicBezTo>
                    <a:pt x="6233414" y="2591816"/>
                    <a:pt x="6273927" y="2551430"/>
                    <a:pt x="6273927" y="2501900"/>
                  </a:cubicBezTo>
                  <a:lnTo>
                    <a:pt x="6273927" y="128016"/>
                  </a:lnTo>
                  <a:cubicBezTo>
                    <a:pt x="6273927" y="78486"/>
                    <a:pt x="6233414" y="38100"/>
                    <a:pt x="6183122" y="38100"/>
                  </a:cubicBezTo>
                  <a:lnTo>
                    <a:pt x="128905" y="38100"/>
                  </a:lnTo>
                  <a:lnTo>
                    <a:pt x="128905" y="19050"/>
                  </a:lnTo>
                  <a:lnTo>
                    <a:pt x="128905" y="38100"/>
                  </a:lnTo>
                  <a:cubicBezTo>
                    <a:pt x="78613" y="38100"/>
                    <a:pt x="38100" y="78486"/>
                    <a:pt x="38100" y="128016"/>
                  </a:cubicBezTo>
                  <a:close/>
                </a:path>
              </a:pathLst>
            </a:custGeom>
            <a:solidFill>
              <a:srgbClr val="BCC4DB"/>
            </a:solidFill>
          </p:spPr>
        </p:sp>
      </p:grpSp>
      <p:sp>
        <p:nvSpPr>
          <p:cNvPr id="27" name="TextBox 27"/>
          <p:cNvSpPr txBox="1"/>
          <p:nvPr/>
        </p:nvSpPr>
        <p:spPr>
          <a:xfrm>
            <a:off x="6104185" y="5587752"/>
            <a:ext cx="4259313" cy="484286"/>
          </a:xfrm>
          <a:prstGeom prst="rect">
            <a:avLst/>
          </a:prstGeom>
        </p:spPr>
        <p:txBody>
          <a:bodyPr lIns="0" tIns="0" rIns="0" bIns="0" rtlCol="0" anchor="t">
            <a:spAutoFit/>
          </a:bodyPr>
          <a:lstStyle/>
          <a:p>
            <a:pPr algn="l">
              <a:lnSpc>
                <a:spcPts val="3062"/>
              </a:lnSpc>
            </a:pPr>
            <a:r>
              <a:rPr lang="en-US" sz="1874">
                <a:solidFill>
                  <a:srgbClr val="383838"/>
                </a:solidFill>
                <a:latin typeface="Poppins"/>
                <a:ea typeface="Poppins"/>
                <a:cs typeface="Poppins"/>
                <a:sym typeface="Poppins"/>
              </a:rPr>
              <a:t>Database </a:t>
            </a:r>
          </a:p>
        </p:txBody>
      </p:sp>
      <p:sp>
        <p:nvSpPr>
          <p:cNvPr id="28" name="TextBox 28"/>
          <p:cNvSpPr txBox="1"/>
          <p:nvPr/>
        </p:nvSpPr>
        <p:spPr>
          <a:xfrm>
            <a:off x="6104185" y="6170860"/>
            <a:ext cx="4259313" cy="698599"/>
          </a:xfrm>
          <a:prstGeom prst="rect">
            <a:avLst/>
          </a:prstGeom>
        </p:spPr>
        <p:txBody>
          <a:bodyPr lIns="0" tIns="0" rIns="0" bIns="0" rtlCol="0" anchor="t">
            <a:spAutoFit/>
          </a:bodyPr>
          <a:lstStyle/>
          <a:p>
            <a:pPr algn="l">
              <a:lnSpc>
                <a:spcPts val="2437"/>
              </a:lnSpc>
            </a:pPr>
            <a:r>
              <a:rPr lang="en-US" sz="1500">
                <a:solidFill>
                  <a:srgbClr val="383838"/>
                </a:solidFill>
                <a:latin typeface="Poppins"/>
                <a:ea typeface="Poppins"/>
                <a:cs typeface="Poppins"/>
                <a:sym typeface="Poppins"/>
              </a:rPr>
              <a:t>SQLite (lightweight persistent storage), Radis (real-time caching, workflow states)</a:t>
            </a:r>
          </a:p>
        </p:txBody>
      </p:sp>
      <p:grpSp>
        <p:nvGrpSpPr>
          <p:cNvPr id="29" name="Group 29"/>
          <p:cNvGrpSpPr>
            <a:grpSpLocks noChangeAspect="1"/>
          </p:cNvGrpSpPr>
          <p:nvPr/>
        </p:nvGrpSpPr>
        <p:grpSpPr>
          <a:xfrm>
            <a:off x="13432334" y="1532036"/>
            <a:ext cx="1521916" cy="856060"/>
            <a:chOff x="0" y="0"/>
            <a:chExt cx="2029222" cy="1141413"/>
          </a:xfrm>
        </p:grpSpPr>
        <p:sp>
          <p:nvSpPr>
            <p:cNvPr id="30" name="Freeform 30" descr="preencoded.png"/>
            <p:cNvSpPr/>
            <p:nvPr/>
          </p:nvSpPr>
          <p:spPr>
            <a:xfrm>
              <a:off x="0" y="0"/>
              <a:ext cx="2029206" cy="1141476"/>
            </a:xfrm>
            <a:custGeom>
              <a:avLst/>
              <a:gdLst/>
              <a:ahLst/>
              <a:cxnLst/>
              <a:rect l="l" t="t" r="r" b="b"/>
              <a:pathLst>
                <a:path w="2029206" h="1141476">
                  <a:moveTo>
                    <a:pt x="0" y="0"/>
                  </a:moveTo>
                  <a:lnTo>
                    <a:pt x="2029206" y="0"/>
                  </a:lnTo>
                  <a:lnTo>
                    <a:pt x="2029206" y="1141476"/>
                  </a:lnTo>
                  <a:lnTo>
                    <a:pt x="0" y="1141476"/>
                  </a:lnTo>
                  <a:lnTo>
                    <a:pt x="0" y="0"/>
                  </a:lnTo>
                  <a:close/>
                </a:path>
              </a:pathLst>
            </a:custGeom>
            <a:blipFill>
              <a:blip r:embed="rId3"/>
              <a:stretch>
                <a:fillRect t="-1" b="4"/>
              </a:stretch>
            </a:blipFill>
          </p:spPr>
        </p:sp>
      </p:grpSp>
      <p:grpSp>
        <p:nvGrpSpPr>
          <p:cNvPr id="31" name="Group 31"/>
          <p:cNvGrpSpPr>
            <a:grpSpLocks noChangeAspect="1"/>
          </p:cNvGrpSpPr>
          <p:nvPr/>
        </p:nvGrpSpPr>
        <p:grpSpPr>
          <a:xfrm>
            <a:off x="13488441" y="2606874"/>
            <a:ext cx="1409551" cy="704701"/>
            <a:chOff x="0" y="0"/>
            <a:chExt cx="1879402" cy="939602"/>
          </a:xfrm>
        </p:grpSpPr>
        <p:sp>
          <p:nvSpPr>
            <p:cNvPr id="32" name="Freeform 32" descr="preencoded.png"/>
            <p:cNvSpPr/>
            <p:nvPr/>
          </p:nvSpPr>
          <p:spPr>
            <a:xfrm>
              <a:off x="0" y="0"/>
              <a:ext cx="1879346" cy="939546"/>
            </a:xfrm>
            <a:custGeom>
              <a:avLst/>
              <a:gdLst/>
              <a:ahLst/>
              <a:cxnLst/>
              <a:rect l="l" t="t" r="r" b="b"/>
              <a:pathLst>
                <a:path w="1879346" h="939546">
                  <a:moveTo>
                    <a:pt x="0" y="0"/>
                  </a:moveTo>
                  <a:lnTo>
                    <a:pt x="1879346" y="0"/>
                  </a:lnTo>
                  <a:lnTo>
                    <a:pt x="1879346" y="939546"/>
                  </a:lnTo>
                  <a:lnTo>
                    <a:pt x="0" y="939546"/>
                  </a:lnTo>
                  <a:lnTo>
                    <a:pt x="0" y="0"/>
                  </a:lnTo>
                  <a:close/>
                </a:path>
              </a:pathLst>
            </a:custGeom>
            <a:blipFill>
              <a:blip r:embed="rId4"/>
              <a:stretch>
                <a:fillRect t="-5" r="-2" b="-11"/>
              </a:stretch>
            </a:blipFill>
          </p:spPr>
        </p:sp>
      </p:grpSp>
      <p:grpSp>
        <p:nvGrpSpPr>
          <p:cNvPr id="33" name="Group 33"/>
          <p:cNvGrpSpPr>
            <a:grpSpLocks noChangeAspect="1"/>
          </p:cNvGrpSpPr>
          <p:nvPr/>
        </p:nvGrpSpPr>
        <p:grpSpPr>
          <a:xfrm>
            <a:off x="13873311" y="3530352"/>
            <a:ext cx="639813" cy="639813"/>
            <a:chOff x="0" y="0"/>
            <a:chExt cx="853083" cy="853083"/>
          </a:xfrm>
        </p:grpSpPr>
        <p:sp>
          <p:nvSpPr>
            <p:cNvPr id="34" name="Freeform 34" descr="preencoded.png"/>
            <p:cNvSpPr/>
            <p:nvPr/>
          </p:nvSpPr>
          <p:spPr>
            <a:xfrm>
              <a:off x="0" y="0"/>
              <a:ext cx="853059" cy="853059"/>
            </a:xfrm>
            <a:custGeom>
              <a:avLst/>
              <a:gdLst/>
              <a:ahLst/>
              <a:cxnLst/>
              <a:rect l="l" t="t" r="r" b="b"/>
              <a:pathLst>
                <a:path w="853059" h="853059">
                  <a:moveTo>
                    <a:pt x="0" y="0"/>
                  </a:moveTo>
                  <a:lnTo>
                    <a:pt x="853059" y="0"/>
                  </a:lnTo>
                  <a:lnTo>
                    <a:pt x="853059" y="853059"/>
                  </a:lnTo>
                  <a:lnTo>
                    <a:pt x="0" y="853059"/>
                  </a:lnTo>
                  <a:lnTo>
                    <a:pt x="0" y="0"/>
                  </a:lnTo>
                  <a:close/>
                </a:path>
              </a:pathLst>
            </a:custGeom>
            <a:blipFill>
              <a:blip r:embed="rId5"/>
              <a:stretch>
                <a:fillRect r="-2" b="-2"/>
              </a:stretch>
            </a:blipFill>
          </p:spPr>
        </p:sp>
      </p:grpSp>
      <p:grpSp>
        <p:nvGrpSpPr>
          <p:cNvPr id="35" name="Group 35"/>
          <p:cNvGrpSpPr>
            <a:grpSpLocks noChangeAspect="1"/>
          </p:cNvGrpSpPr>
          <p:nvPr/>
        </p:nvGrpSpPr>
        <p:grpSpPr>
          <a:xfrm>
            <a:off x="13328600" y="4388941"/>
            <a:ext cx="1729382" cy="1152525"/>
            <a:chOff x="0" y="0"/>
            <a:chExt cx="2305843" cy="1536700"/>
          </a:xfrm>
        </p:grpSpPr>
        <p:sp>
          <p:nvSpPr>
            <p:cNvPr id="36" name="Freeform 36" descr="preencoded.png"/>
            <p:cNvSpPr/>
            <p:nvPr/>
          </p:nvSpPr>
          <p:spPr>
            <a:xfrm>
              <a:off x="0" y="0"/>
              <a:ext cx="2305812" cy="1536700"/>
            </a:xfrm>
            <a:custGeom>
              <a:avLst/>
              <a:gdLst/>
              <a:ahLst/>
              <a:cxnLst/>
              <a:rect l="l" t="t" r="r" b="b"/>
              <a:pathLst>
                <a:path w="2305812" h="1536700">
                  <a:moveTo>
                    <a:pt x="0" y="0"/>
                  </a:moveTo>
                  <a:lnTo>
                    <a:pt x="2305812" y="0"/>
                  </a:lnTo>
                  <a:lnTo>
                    <a:pt x="2305812" y="1536700"/>
                  </a:lnTo>
                  <a:lnTo>
                    <a:pt x="0" y="1536700"/>
                  </a:lnTo>
                  <a:lnTo>
                    <a:pt x="0" y="0"/>
                  </a:lnTo>
                  <a:close/>
                </a:path>
              </a:pathLst>
            </a:custGeom>
            <a:blipFill>
              <a:blip r:embed="rId6"/>
              <a:stretch>
                <a:fillRect l="-120" r="-121"/>
              </a:stretch>
            </a:blipFill>
          </p:spPr>
        </p:sp>
      </p:grpSp>
      <p:grpSp>
        <p:nvGrpSpPr>
          <p:cNvPr id="37" name="Group 37"/>
          <p:cNvGrpSpPr>
            <a:grpSpLocks noChangeAspect="1"/>
          </p:cNvGrpSpPr>
          <p:nvPr/>
        </p:nvGrpSpPr>
        <p:grpSpPr>
          <a:xfrm>
            <a:off x="13415070" y="5760244"/>
            <a:ext cx="1556445" cy="814239"/>
            <a:chOff x="0" y="0"/>
            <a:chExt cx="2075260" cy="1085652"/>
          </a:xfrm>
        </p:grpSpPr>
        <p:sp>
          <p:nvSpPr>
            <p:cNvPr id="38" name="Freeform 38" descr="preencoded.png"/>
            <p:cNvSpPr/>
            <p:nvPr/>
          </p:nvSpPr>
          <p:spPr>
            <a:xfrm>
              <a:off x="0" y="0"/>
              <a:ext cx="2075307" cy="1085596"/>
            </a:xfrm>
            <a:custGeom>
              <a:avLst/>
              <a:gdLst/>
              <a:ahLst/>
              <a:cxnLst/>
              <a:rect l="l" t="t" r="r" b="b"/>
              <a:pathLst>
                <a:path w="2075307" h="1085596">
                  <a:moveTo>
                    <a:pt x="0" y="0"/>
                  </a:moveTo>
                  <a:lnTo>
                    <a:pt x="2075307" y="0"/>
                  </a:lnTo>
                  <a:lnTo>
                    <a:pt x="2075307" y="1085596"/>
                  </a:lnTo>
                  <a:lnTo>
                    <a:pt x="0" y="1085596"/>
                  </a:lnTo>
                  <a:lnTo>
                    <a:pt x="0" y="0"/>
                  </a:lnTo>
                  <a:close/>
                </a:path>
              </a:pathLst>
            </a:custGeom>
            <a:blipFill>
              <a:blip r:embed="rId7"/>
              <a:stretch>
                <a:fillRect l="-159" r="-157" b="-5"/>
              </a:stretch>
            </a:blipFill>
          </p:spPr>
        </p:sp>
      </p:grpSp>
      <p:grpSp>
        <p:nvGrpSpPr>
          <p:cNvPr id="39" name="Group 39"/>
          <p:cNvGrpSpPr>
            <a:grpSpLocks noChangeAspect="1"/>
          </p:cNvGrpSpPr>
          <p:nvPr/>
        </p:nvGrpSpPr>
        <p:grpSpPr>
          <a:xfrm>
            <a:off x="13332916" y="6793260"/>
            <a:ext cx="1720751" cy="1052959"/>
            <a:chOff x="0" y="0"/>
            <a:chExt cx="2294335" cy="1403945"/>
          </a:xfrm>
        </p:grpSpPr>
        <p:sp>
          <p:nvSpPr>
            <p:cNvPr id="40" name="Freeform 40" descr="preencoded.png"/>
            <p:cNvSpPr/>
            <p:nvPr/>
          </p:nvSpPr>
          <p:spPr>
            <a:xfrm>
              <a:off x="0" y="0"/>
              <a:ext cx="2294382" cy="1403985"/>
            </a:xfrm>
            <a:custGeom>
              <a:avLst/>
              <a:gdLst/>
              <a:ahLst/>
              <a:cxnLst/>
              <a:rect l="l" t="t" r="r" b="b"/>
              <a:pathLst>
                <a:path w="2294382" h="1403985">
                  <a:moveTo>
                    <a:pt x="0" y="0"/>
                  </a:moveTo>
                  <a:lnTo>
                    <a:pt x="2294382" y="0"/>
                  </a:lnTo>
                  <a:lnTo>
                    <a:pt x="2294382" y="1403985"/>
                  </a:lnTo>
                  <a:lnTo>
                    <a:pt x="0" y="1403985"/>
                  </a:lnTo>
                  <a:lnTo>
                    <a:pt x="0" y="0"/>
                  </a:lnTo>
                  <a:close/>
                </a:path>
              </a:pathLst>
            </a:custGeom>
            <a:blipFill>
              <a:blip r:embed="rId8"/>
              <a:stretch>
                <a:fillRect t="-109" r="2" b="-106"/>
              </a:stretch>
            </a:blipFill>
          </p:spPr>
        </p:sp>
      </p:grpSp>
      <p:grpSp>
        <p:nvGrpSpPr>
          <p:cNvPr id="41" name="Group 41"/>
          <p:cNvGrpSpPr>
            <a:grpSpLocks noChangeAspect="1"/>
          </p:cNvGrpSpPr>
          <p:nvPr/>
        </p:nvGrpSpPr>
        <p:grpSpPr>
          <a:xfrm>
            <a:off x="12844314" y="8064996"/>
            <a:ext cx="2697956" cy="1470124"/>
            <a:chOff x="0" y="0"/>
            <a:chExt cx="3597275" cy="1960165"/>
          </a:xfrm>
        </p:grpSpPr>
        <p:sp>
          <p:nvSpPr>
            <p:cNvPr id="42" name="Freeform 42" descr="preencoded.png"/>
            <p:cNvSpPr/>
            <p:nvPr/>
          </p:nvSpPr>
          <p:spPr>
            <a:xfrm>
              <a:off x="0" y="0"/>
              <a:ext cx="3597275" cy="1960118"/>
            </a:xfrm>
            <a:custGeom>
              <a:avLst/>
              <a:gdLst/>
              <a:ahLst/>
              <a:cxnLst/>
              <a:rect l="l" t="t" r="r" b="b"/>
              <a:pathLst>
                <a:path w="3597275" h="1960118">
                  <a:moveTo>
                    <a:pt x="0" y="0"/>
                  </a:moveTo>
                  <a:lnTo>
                    <a:pt x="3597275" y="0"/>
                  </a:lnTo>
                  <a:lnTo>
                    <a:pt x="3597275" y="1960118"/>
                  </a:lnTo>
                  <a:lnTo>
                    <a:pt x="0" y="1960118"/>
                  </a:lnTo>
                  <a:lnTo>
                    <a:pt x="0" y="0"/>
                  </a:lnTo>
                  <a:close/>
                </a:path>
              </a:pathLst>
            </a:custGeom>
            <a:blipFill>
              <a:blip r:embed="rId9"/>
              <a:stretch>
                <a:fillRect l="-67" r="-67" b="-2"/>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grpSp>
        <p:nvGrpSpPr>
          <p:cNvPr id="10" name="Group 10"/>
          <p:cNvGrpSpPr>
            <a:grpSpLocks noChangeAspect="1"/>
          </p:cNvGrpSpPr>
          <p:nvPr/>
        </p:nvGrpSpPr>
        <p:grpSpPr>
          <a:xfrm>
            <a:off x="11762148" y="628710"/>
            <a:ext cx="6193703" cy="9218295"/>
            <a:chOff x="0" y="0"/>
            <a:chExt cx="7620000" cy="11341100"/>
          </a:xfrm>
        </p:grpSpPr>
        <p:sp>
          <p:nvSpPr>
            <p:cNvPr id="11" name="Freeform 11" descr="preencoded.png"/>
            <p:cNvSpPr/>
            <p:nvPr/>
          </p:nvSpPr>
          <p:spPr>
            <a:xfrm>
              <a:off x="0" y="0"/>
              <a:ext cx="7620000" cy="11341100"/>
            </a:xfrm>
            <a:custGeom>
              <a:avLst/>
              <a:gdLst/>
              <a:ahLst/>
              <a:cxnLst/>
              <a:rect l="l" t="t" r="r" b="b"/>
              <a:pathLst>
                <a:path w="7620000" h="11341100">
                  <a:moveTo>
                    <a:pt x="0" y="0"/>
                  </a:moveTo>
                  <a:lnTo>
                    <a:pt x="7620000" y="0"/>
                  </a:lnTo>
                  <a:lnTo>
                    <a:pt x="7620000" y="11341100"/>
                  </a:lnTo>
                  <a:lnTo>
                    <a:pt x="0" y="11341100"/>
                  </a:lnTo>
                  <a:lnTo>
                    <a:pt x="0" y="0"/>
                  </a:lnTo>
                  <a:close/>
                </a:path>
              </a:pathLst>
            </a:custGeom>
            <a:blipFill>
              <a:blip r:embed="rId6"/>
              <a:stretch>
                <a:fillRect/>
              </a:stretch>
            </a:blipFill>
          </p:spPr>
        </p:sp>
      </p:grpSp>
      <p:sp>
        <p:nvSpPr>
          <p:cNvPr id="12" name="TextBox 12"/>
          <p:cNvSpPr txBox="1"/>
          <p:nvPr/>
        </p:nvSpPr>
        <p:spPr>
          <a:xfrm>
            <a:off x="911572" y="678061"/>
            <a:ext cx="8234660" cy="698747"/>
          </a:xfrm>
          <a:prstGeom prst="rect">
            <a:avLst/>
          </a:prstGeom>
        </p:spPr>
        <p:txBody>
          <a:bodyPr lIns="0" tIns="0" rIns="0" bIns="0" rtlCol="0" anchor="t">
            <a:spAutoFit/>
          </a:bodyPr>
          <a:lstStyle/>
          <a:p>
            <a:pPr algn="l">
              <a:lnSpc>
                <a:spcPts val="5125"/>
              </a:lnSpc>
            </a:pPr>
            <a:r>
              <a:rPr lang="en-US" sz="4062" b="1">
                <a:solidFill>
                  <a:srgbClr val="383838"/>
                </a:solidFill>
                <a:latin typeface="Arimo Bold"/>
                <a:ea typeface="Arimo Bold"/>
                <a:cs typeface="Arimo Bold"/>
                <a:sym typeface="Arimo Bold"/>
              </a:rPr>
              <a:t>System Architecture Visualization</a:t>
            </a:r>
          </a:p>
        </p:txBody>
      </p:sp>
      <p:sp>
        <p:nvSpPr>
          <p:cNvPr id="13" name="TextBox 13"/>
          <p:cNvSpPr txBox="1"/>
          <p:nvPr/>
        </p:nvSpPr>
        <p:spPr>
          <a:xfrm>
            <a:off x="911572" y="1955601"/>
            <a:ext cx="9606855" cy="938212"/>
          </a:xfrm>
          <a:prstGeom prst="rect">
            <a:avLst/>
          </a:prstGeom>
        </p:spPr>
        <p:txBody>
          <a:bodyPr lIns="0" tIns="0" rIns="0" bIns="0" rtlCol="0" anchor="t">
            <a:spAutoFit/>
          </a:bodyPr>
          <a:lstStyle/>
          <a:p>
            <a:pPr algn="l">
              <a:lnSpc>
                <a:spcPts val="3250"/>
              </a:lnSpc>
            </a:pPr>
            <a:r>
              <a:rPr lang="en-US" sz="2000">
                <a:solidFill>
                  <a:srgbClr val="383838"/>
                </a:solidFill>
                <a:latin typeface="Poppins"/>
                <a:ea typeface="Poppins"/>
                <a:cs typeface="Poppins"/>
                <a:sym typeface="Poppins"/>
              </a:rPr>
              <a:t>A comprehensive architecture diagram clearly illustrating the project's workflow and user interaction patterns.</a:t>
            </a:r>
          </a:p>
        </p:txBody>
      </p:sp>
      <p:grpSp>
        <p:nvGrpSpPr>
          <p:cNvPr id="14" name="Group 14"/>
          <p:cNvGrpSpPr>
            <a:grpSpLocks noChangeAspect="1"/>
          </p:cNvGrpSpPr>
          <p:nvPr/>
        </p:nvGrpSpPr>
        <p:grpSpPr>
          <a:xfrm>
            <a:off x="911572" y="2893814"/>
            <a:ext cx="1302246" cy="2344042"/>
            <a:chOff x="0" y="0"/>
            <a:chExt cx="1736328" cy="3125390"/>
          </a:xfrm>
        </p:grpSpPr>
        <p:sp>
          <p:nvSpPr>
            <p:cNvPr id="15" name="Freeform 15" descr="preencoded.png"/>
            <p:cNvSpPr/>
            <p:nvPr/>
          </p:nvSpPr>
          <p:spPr>
            <a:xfrm>
              <a:off x="0" y="0"/>
              <a:ext cx="1736344" cy="3125343"/>
            </a:xfrm>
            <a:custGeom>
              <a:avLst/>
              <a:gdLst/>
              <a:ahLst/>
              <a:cxnLst/>
              <a:rect l="l" t="t" r="r" b="b"/>
              <a:pathLst>
                <a:path w="1736344" h="3125343">
                  <a:moveTo>
                    <a:pt x="0" y="0"/>
                  </a:moveTo>
                  <a:lnTo>
                    <a:pt x="1736344" y="0"/>
                  </a:lnTo>
                  <a:lnTo>
                    <a:pt x="1736344" y="3125343"/>
                  </a:lnTo>
                  <a:lnTo>
                    <a:pt x="0" y="3125343"/>
                  </a:lnTo>
                  <a:lnTo>
                    <a:pt x="0" y="0"/>
                  </a:lnTo>
                  <a:close/>
                </a:path>
              </a:pathLst>
            </a:custGeom>
            <a:blipFill>
              <a:blip r:embed="rId7"/>
              <a:stretch>
                <a:fillRect l="-121" r="-121" b="-1"/>
              </a:stretch>
            </a:blipFill>
          </p:spPr>
        </p:sp>
      </p:grpSp>
      <p:sp>
        <p:nvSpPr>
          <p:cNvPr id="16" name="TextBox 16"/>
          <p:cNvSpPr txBox="1"/>
          <p:nvPr/>
        </p:nvSpPr>
        <p:spPr>
          <a:xfrm>
            <a:off x="2474267" y="3049489"/>
            <a:ext cx="8044160" cy="938213"/>
          </a:xfrm>
          <a:prstGeom prst="rect">
            <a:avLst/>
          </a:prstGeom>
        </p:spPr>
        <p:txBody>
          <a:bodyPr lIns="0" tIns="0" rIns="0" bIns="0" rtlCol="0" anchor="t">
            <a:spAutoFit/>
          </a:bodyPr>
          <a:lstStyle/>
          <a:p>
            <a:pPr algn="l">
              <a:lnSpc>
                <a:spcPts val="3250"/>
              </a:lnSpc>
            </a:pPr>
            <a:r>
              <a:rPr lang="en-US" sz="2000" b="1" u="sng">
                <a:solidFill>
                  <a:srgbClr val="383838"/>
                </a:solidFill>
                <a:latin typeface="Poppins Bold"/>
                <a:ea typeface="Poppins Bold"/>
                <a:cs typeface="Poppins Bold"/>
                <a:sym typeface="Poppins Bold"/>
              </a:rPr>
              <a:t>User Login</a:t>
            </a:r>
            <a:r>
              <a:rPr lang="en-US" sz="2000">
                <a:solidFill>
                  <a:srgbClr val="383838"/>
                </a:solidFill>
                <a:latin typeface="Poppins"/>
                <a:ea typeface="Poppins"/>
                <a:cs typeface="Poppins"/>
                <a:sym typeface="Poppins"/>
              </a:rPr>
              <a:t> (Clerk): Authentication and role assignment (free/premium).</a:t>
            </a:r>
          </a:p>
        </p:txBody>
      </p:sp>
      <p:sp>
        <p:nvSpPr>
          <p:cNvPr id="17" name="TextBox 17"/>
          <p:cNvSpPr txBox="1"/>
          <p:nvPr/>
        </p:nvSpPr>
        <p:spPr>
          <a:xfrm>
            <a:off x="2474267" y="4039195"/>
            <a:ext cx="8044160" cy="938213"/>
          </a:xfrm>
          <a:prstGeom prst="rect">
            <a:avLst/>
          </a:prstGeom>
        </p:spPr>
        <p:txBody>
          <a:bodyPr lIns="0" tIns="0" rIns="0" bIns="0" rtlCol="0" anchor="t">
            <a:spAutoFit/>
          </a:bodyPr>
          <a:lstStyle/>
          <a:p>
            <a:pPr algn="l">
              <a:lnSpc>
                <a:spcPts val="3250"/>
              </a:lnSpc>
            </a:pPr>
            <a:r>
              <a:rPr lang="en-US" sz="2000" b="1" u="sng">
                <a:solidFill>
                  <a:srgbClr val="383838"/>
                </a:solidFill>
                <a:latin typeface="Poppins Bold"/>
                <a:ea typeface="Poppins Bold"/>
                <a:cs typeface="Poppins Bold"/>
                <a:sym typeface="Poppins Bold"/>
              </a:rPr>
              <a:t>Goal Input &amp; Profile Setup</a:t>
            </a:r>
            <a:r>
              <a:rPr lang="en-US" sz="2000" u="sng">
                <a:solidFill>
                  <a:srgbClr val="383838"/>
                </a:solidFill>
                <a:latin typeface="Poppins"/>
                <a:ea typeface="Poppins"/>
                <a:cs typeface="Poppins"/>
                <a:sym typeface="Poppins"/>
              </a:rPr>
              <a:t>:</a:t>
            </a:r>
            <a:r>
              <a:rPr lang="en-US" sz="2000">
                <a:solidFill>
                  <a:srgbClr val="383838"/>
                </a:solidFill>
                <a:latin typeface="Poppins"/>
                <a:ea typeface="Poppins"/>
                <a:cs typeface="Poppins"/>
                <a:sym typeface="Poppins"/>
              </a:rPr>
              <a:t> User specifies learning goals, target exams, subjects.</a:t>
            </a:r>
          </a:p>
        </p:txBody>
      </p:sp>
      <p:grpSp>
        <p:nvGrpSpPr>
          <p:cNvPr id="18" name="Group 18"/>
          <p:cNvGrpSpPr>
            <a:grpSpLocks noChangeAspect="1"/>
          </p:cNvGrpSpPr>
          <p:nvPr/>
        </p:nvGrpSpPr>
        <p:grpSpPr>
          <a:xfrm>
            <a:off x="911572" y="5237858"/>
            <a:ext cx="1302246" cy="2760761"/>
            <a:chOff x="0" y="0"/>
            <a:chExt cx="1736328" cy="3681015"/>
          </a:xfrm>
        </p:grpSpPr>
        <p:sp>
          <p:nvSpPr>
            <p:cNvPr id="19" name="Freeform 19" descr="preencoded.png"/>
            <p:cNvSpPr/>
            <p:nvPr/>
          </p:nvSpPr>
          <p:spPr>
            <a:xfrm>
              <a:off x="0" y="0"/>
              <a:ext cx="1736344" cy="3680968"/>
            </a:xfrm>
            <a:custGeom>
              <a:avLst/>
              <a:gdLst/>
              <a:ahLst/>
              <a:cxnLst/>
              <a:rect l="l" t="t" r="r" b="b"/>
              <a:pathLst>
                <a:path w="1736344" h="3680968">
                  <a:moveTo>
                    <a:pt x="0" y="0"/>
                  </a:moveTo>
                  <a:lnTo>
                    <a:pt x="1736344" y="0"/>
                  </a:lnTo>
                  <a:lnTo>
                    <a:pt x="1736344" y="3680968"/>
                  </a:lnTo>
                  <a:lnTo>
                    <a:pt x="0" y="3680968"/>
                  </a:lnTo>
                  <a:lnTo>
                    <a:pt x="0" y="0"/>
                  </a:lnTo>
                  <a:close/>
                </a:path>
              </a:pathLst>
            </a:custGeom>
            <a:blipFill>
              <a:blip r:embed="rId8"/>
              <a:stretch>
                <a:fillRect l="-75" r="-74" b="-1"/>
              </a:stretch>
            </a:blipFill>
          </p:spPr>
        </p:sp>
      </p:grpSp>
      <p:sp>
        <p:nvSpPr>
          <p:cNvPr id="20" name="TextBox 20"/>
          <p:cNvSpPr txBox="1"/>
          <p:nvPr/>
        </p:nvSpPr>
        <p:spPr>
          <a:xfrm>
            <a:off x="2474267" y="5393531"/>
            <a:ext cx="8044160" cy="1354931"/>
          </a:xfrm>
          <a:prstGeom prst="rect">
            <a:avLst/>
          </a:prstGeom>
        </p:spPr>
        <p:txBody>
          <a:bodyPr lIns="0" tIns="0" rIns="0" bIns="0" rtlCol="0" anchor="t">
            <a:spAutoFit/>
          </a:bodyPr>
          <a:lstStyle/>
          <a:p>
            <a:pPr algn="l">
              <a:lnSpc>
                <a:spcPts val="3250"/>
              </a:lnSpc>
            </a:pPr>
            <a:r>
              <a:rPr lang="en-US" sz="2000" b="1" u="sng">
                <a:solidFill>
                  <a:srgbClr val="383838"/>
                </a:solidFill>
                <a:latin typeface="Poppins Bold"/>
                <a:ea typeface="Poppins Bold"/>
                <a:cs typeface="Poppins Bold"/>
                <a:sym typeface="Poppins Bold"/>
              </a:rPr>
              <a:t>Workflow Orchestration (LangGraph)</a:t>
            </a:r>
            <a:r>
              <a:rPr lang="en-US" sz="2000" u="sng">
                <a:solidFill>
                  <a:srgbClr val="383838"/>
                </a:solidFill>
                <a:latin typeface="Poppins"/>
                <a:ea typeface="Poppins"/>
                <a:cs typeface="Poppins"/>
                <a:sym typeface="Poppins"/>
              </a:rPr>
              <a:t>:</a:t>
            </a:r>
            <a:r>
              <a:rPr lang="en-US" sz="2000">
                <a:solidFill>
                  <a:srgbClr val="383838"/>
                </a:solidFill>
                <a:latin typeface="Poppins"/>
                <a:ea typeface="Poppins"/>
                <a:cs typeface="Poppins"/>
                <a:sym typeface="Poppins"/>
              </a:rPr>
              <a:t> Agents collaborate — Planner (roadmap), Evaluator (progress tracking), Teacher (interactive tutoring).</a:t>
            </a:r>
          </a:p>
        </p:txBody>
      </p:sp>
      <p:sp>
        <p:nvSpPr>
          <p:cNvPr id="21" name="TextBox 21"/>
          <p:cNvSpPr txBox="1"/>
          <p:nvPr/>
        </p:nvSpPr>
        <p:spPr>
          <a:xfrm>
            <a:off x="2474267" y="6799957"/>
            <a:ext cx="8044160" cy="938213"/>
          </a:xfrm>
          <a:prstGeom prst="rect">
            <a:avLst/>
          </a:prstGeom>
        </p:spPr>
        <p:txBody>
          <a:bodyPr lIns="0" tIns="0" rIns="0" bIns="0" rtlCol="0" anchor="t">
            <a:spAutoFit/>
          </a:bodyPr>
          <a:lstStyle/>
          <a:p>
            <a:pPr algn="l">
              <a:lnSpc>
                <a:spcPts val="3250"/>
              </a:lnSpc>
            </a:pPr>
            <a:r>
              <a:rPr lang="en-US" sz="2000">
                <a:solidFill>
                  <a:srgbClr val="383838"/>
                </a:solidFill>
                <a:latin typeface="Poppins"/>
                <a:ea typeface="Poppins"/>
                <a:cs typeface="Poppins"/>
                <a:sym typeface="Poppins"/>
              </a:rPr>
              <a:t> </a:t>
            </a:r>
            <a:r>
              <a:rPr lang="en-US" sz="2000" b="1" u="sng">
                <a:solidFill>
                  <a:srgbClr val="383838"/>
                </a:solidFill>
                <a:latin typeface="Poppins Bold"/>
                <a:ea typeface="Poppins Bold"/>
                <a:cs typeface="Poppins Bold"/>
                <a:sym typeface="Poppins Bold"/>
              </a:rPr>
              <a:t>Database Layer:</a:t>
            </a:r>
            <a:r>
              <a:rPr lang="en-US" sz="2000">
                <a:solidFill>
                  <a:srgbClr val="383838"/>
                </a:solidFill>
                <a:latin typeface="Poppins"/>
                <a:ea typeface="Poppins"/>
                <a:cs typeface="Poppins"/>
                <a:sym typeface="Poppins"/>
              </a:rPr>
              <a:t> SQLite stores roadmaps, Redis handles state caching and fast retrieval.</a:t>
            </a:r>
          </a:p>
        </p:txBody>
      </p:sp>
      <p:grpSp>
        <p:nvGrpSpPr>
          <p:cNvPr id="22" name="Group 22"/>
          <p:cNvGrpSpPr>
            <a:grpSpLocks noChangeAspect="1"/>
          </p:cNvGrpSpPr>
          <p:nvPr/>
        </p:nvGrpSpPr>
        <p:grpSpPr>
          <a:xfrm>
            <a:off x="911572" y="7998619"/>
            <a:ext cx="1302246" cy="1562695"/>
            <a:chOff x="0" y="0"/>
            <a:chExt cx="1736328" cy="2083593"/>
          </a:xfrm>
        </p:grpSpPr>
        <p:sp>
          <p:nvSpPr>
            <p:cNvPr id="23" name="Freeform 23" descr="preencoded.png"/>
            <p:cNvSpPr/>
            <p:nvPr/>
          </p:nvSpPr>
          <p:spPr>
            <a:xfrm>
              <a:off x="0" y="0"/>
              <a:ext cx="1736344" cy="2083562"/>
            </a:xfrm>
            <a:custGeom>
              <a:avLst/>
              <a:gdLst/>
              <a:ahLst/>
              <a:cxnLst/>
              <a:rect l="l" t="t" r="r" b="b"/>
              <a:pathLst>
                <a:path w="1736344" h="2083562">
                  <a:moveTo>
                    <a:pt x="0" y="0"/>
                  </a:moveTo>
                  <a:lnTo>
                    <a:pt x="1736344" y="0"/>
                  </a:lnTo>
                  <a:lnTo>
                    <a:pt x="1736344" y="2083562"/>
                  </a:lnTo>
                  <a:lnTo>
                    <a:pt x="0" y="2083562"/>
                  </a:lnTo>
                  <a:lnTo>
                    <a:pt x="0" y="0"/>
                  </a:lnTo>
                  <a:close/>
                </a:path>
              </a:pathLst>
            </a:custGeom>
            <a:blipFill>
              <a:blip r:embed="rId9"/>
              <a:stretch>
                <a:fillRect l="-121" r="-121" b="-1"/>
              </a:stretch>
            </a:blipFill>
          </p:spPr>
        </p:sp>
      </p:grpSp>
      <p:sp>
        <p:nvSpPr>
          <p:cNvPr id="24" name="TextBox 24"/>
          <p:cNvSpPr txBox="1"/>
          <p:nvPr/>
        </p:nvSpPr>
        <p:spPr>
          <a:xfrm>
            <a:off x="2474267" y="8154292"/>
            <a:ext cx="8044160" cy="938213"/>
          </a:xfrm>
          <a:prstGeom prst="rect">
            <a:avLst/>
          </a:prstGeom>
        </p:spPr>
        <p:txBody>
          <a:bodyPr lIns="0" tIns="0" rIns="0" bIns="0" rtlCol="0" anchor="t">
            <a:spAutoFit/>
          </a:bodyPr>
          <a:lstStyle/>
          <a:p>
            <a:pPr algn="l">
              <a:lnSpc>
                <a:spcPts val="3250"/>
              </a:lnSpc>
            </a:pPr>
            <a:r>
              <a:rPr lang="en-US" sz="2000" b="1" u="sng">
                <a:solidFill>
                  <a:srgbClr val="383838"/>
                </a:solidFill>
                <a:latin typeface="Poppins Bold"/>
                <a:ea typeface="Poppins Bold"/>
                <a:cs typeface="Poppins Bold"/>
                <a:sym typeface="Poppins Bold"/>
              </a:rPr>
              <a:t>User Interaction:</a:t>
            </a:r>
            <a:r>
              <a:rPr lang="en-US" sz="2000">
                <a:solidFill>
                  <a:srgbClr val="383838"/>
                </a:solidFill>
                <a:latin typeface="Poppins"/>
                <a:ea typeface="Poppins"/>
                <a:cs typeface="Poppins"/>
                <a:sym typeface="Poppins"/>
              </a:rPr>
              <a:t> Personalized plan + adaptive feedback through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5517951" y="806203"/>
            <a:ext cx="7740849" cy="743793"/>
          </a:xfrm>
          <a:prstGeom prst="rect">
            <a:avLst/>
          </a:prstGeom>
        </p:spPr>
        <p:txBody>
          <a:bodyPr wrap="square" lIns="0" tIns="0" rIns="0" bIns="0" rtlCol="0" anchor="t">
            <a:spAutoFit/>
          </a:bodyPr>
          <a:lstStyle/>
          <a:p>
            <a:pPr algn="ctr">
              <a:lnSpc>
                <a:spcPts val="5750"/>
              </a:lnSpc>
            </a:pPr>
            <a:r>
              <a:rPr lang="en-US" sz="4562" b="1" dirty="0">
                <a:solidFill>
                  <a:srgbClr val="383838"/>
                </a:solidFill>
                <a:latin typeface="Arimo Bold"/>
                <a:ea typeface="Arimo Bold"/>
                <a:cs typeface="Arimo Bold"/>
                <a:sym typeface="Arimo Bold"/>
              </a:rPr>
              <a:t>Innovation &amp; Key Features</a:t>
            </a:r>
          </a:p>
        </p:txBody>
      </p:sp>
      <p:grpSp>
        <p:nvGrpSpPr>
          <p:cNvPr id="7" name="Group 7"/>
          <p:cNvGrpSpPr/>
          <p:nvPr/>
        </p:nvGrpSpPr>
        <p:grpSpPr>
          <a:xfrm>
            <a:off x="9124950" y="2027336"/>
            <a:ext cx="38100" cy="7405836"/>
            <a:chOff x="0" y="0"/>
            <a:chExt cx="50800" cy="9874448"/>
          </a:xfrm>
        </p:grpSpPr>
        <p:sp>
          <p:nvSpPr>
            <p:cNvPr id="8" name="Freeform 8"/>
            <p:cNvSpPr/>
            <p:nvPr/>
          </p:nvSpPr>
          <p:spPr>
            <a:xfrm>
              <a:off x="0" y="0"/>
              <a:ext cx="50800" cy="9874504"/>
            </a:xfrm>
            <a:custGeom>
              <a:avLst/>
              <a:gdLst/>
              <a:ahLst/>
              <a:cxnLst/>
              <a:rect l="l" t="t" r="r" b="b"/>
              <a:pathLst>
                <a:path w="50800" h="9874504">
                  <a:moveTo>
                    <a:pt x="0" y="25400"/>
                  </a:moveTo>
                  <a:cubicBezTo>
                    <a:pt x="0" y="11430"/>
                    <a:pt x="11430" y="0"/>
                    <a:pt x="25400" y="0"/>
                  </a:cubicBezTo>
                  <a:cubicBezTo>
                    <a:pt x="39370" y="0"/>
                    <a:pt x="50800" y="11430"/>
                    <a:pt x="50800" y="25400"/>
                  </a:cubicBezTo>
                  <a:lnTo>
                    <a:pt x="50800" y="9849104"/>
                  </a:lnTo>
                  <a:cubicBezTo>
                    <a:pt x="50800" y="9863074"/>
                    <a:pt x="39370" y="9874504"/>
                    <a:pt x="25400" y="9874504"/>
                  </a:cubicBezTo>
                  <a:cubicBezTo>
                    <a:pt x="11430" y="9874504"/>
                    <a:pt x="0" y="9863074"/>
                    <a:pt x="0" y="9849104"/>
                  </a:cubicBezTo>
                  <a:close/>
                </a:path>
              </a:pathLst>
            </a:custGeom>
            <a:solidFill>
              <a:srgbClr val="BCC4DB"/>
            </a:solidFill>
          </p:spPr>
        </p:sp>
      </p:grpSp>
      <p:grpSp>
        <p:nvGrpSpPr>
          <p:cNvPr id="9" name="Group 9"/>
          <p:cNvGrpSpPr/>
          <p:nvPr/>
        </p:nvGrpSpPr>
        <p:grpSpPr>
          <a:xfrm>
            <a:off x="7971904" y="2338239"/>
            <a:ext cx="880170" cy="38100"/>
            <a:chOff x="0" y="0"/>
            <a:chExt cx="1173560" cy="50800"/>
          </a:xfrm>
        </p:grpSpPr>
        <p:sp>
          <p:nvSpPr>
            <p:cNvPr id="10" name="Freeform 10"/>
            <p:cNvSpPr/>
            <p:nvPr/>
          </p:nvSpPr>
          <p:spPr>
            <a:xfrm>
              <a:off x="0" y="0"/>
              <a:ext cx="1173607" cy="50800"/>
            </a:xfrm>
            <a:custGeom>
              <a:avLst/>
              <a:gdLst/>
              <a:ahLst/>
              <a:cxnLst/>
              <a:rect l="l" t="t" r="r" b="b"/>
              <a:pathLst>
                <a:path w="1173607" h="50800">
                  <a:moveTo>
                    <a:pt x="0" y="25400"/>
                  </a:moveTo>
                  <a:cubicBezTo>
                    <a:pt x="0" y="11430"/>
                    <a:pt x="11430" y="0"/>
                    <a:pt x="25400" y="0"/>
                  </a:cubicBezTo>
                  <a:lnTo>
                    <a:pt x="1148207" y="0"/>
                  </a:lnTo>
                  <a:cubicBezTo>
                    <a:pt x="1162177" y="0"/>
                    <a:pt x="1173607" y="11430"/>
                    <a:pt x="1173607" y="25400"/>
                  </a:cubicBezTo>
                  <a:cubicBezTo>
                    <a:pt x="1173607" y="39370"/>
                    <a:pt x="1162177" y="50800"/>
                    <a:pt x="1148207" y="50800"/>
                  </a:cubicBezTo>
                  <a:lnTo>
                    <a:pt x="25400" y="50800"/>
                  </a:lnTo>
                  <a:cubicBezTo>
                    <a:pt x="11430" y="50800"/>
                    <a:pt x="0" y="39370"/>
                    <a:pt x="0" y="25400"/>
                  </a:cubicBezTo>
                  <a:close/>
                </a:path>
              </a:pathLst>
            </a:custGeom>
            <a:solidFill>
              <a:srgbClr val="BCC4DB"/>
            </a:solidFill>
          </p:spPr>
        </p:sp>
      </p:grpSp>
      <p:grpSp>
        <p:nvGrpSpPr>
          <p:cNvPr id="11" name="Group 11"/>
          <p:cNvGrpSpPr/>
          <p:nvPr/>
        </p:nvGrpSpPr>
        <p:grpSpPr>
          <a:xfrm>
            <a:off x="8809211" y="2022574"/>
            <a:ext cx="669577" cy="669578"/>
            <a:chOff x="0" y="0"/>
            <a:chExt cx="892770" cy="892770"/>
          </a:xfrm>
        </p:grpSpPr>
        <p:sp>
          <p:nvSpPr>
            <p:cNvPr id="12" name="Freeform 12"/>
            <p:cNvSpPr/>
            <p:nvPr/>
          </p:nvSpPr>
          <p:spPr>
            <a:xfrm>
              <a:off x="6350" y="6350"/>
              <a:ext cx="880110" cy="880110"/>
            </a:xfrm>
            <a:custGeom>
              <a:avLst/>
              <a:gdLst/>
              <a:ahLst/>
              <a:cxnLst/>
              <a:rect l="l" t="t" r="r" b="b"/>
              <a:pathLst>
                <a:path w="880110" h="880110">
                  <a:moveTo>
                    <a:pt x="0" y="164338"/>
                  </a:moveTo>
                  <a:cubicBezTo>
                    <a:pt x="0" y="73533"/>
                    <a:pt x="73533" y="0"/>
                    <a:pt x="164338" y="0"/>
                  </a:cubicBezTo>
                  <a:lnTo>
                    <a:pt x="715772" y="0"/>
                  </a:lnTo>
                  <a:cubicBezTo>
                    <a:pt x="806450" y="0"/>
                    <a:pt x="880110" y="73533"/>
                    <a:pt x="880110" y="164338"/>
                  </a:cubicBezTo>
                  <a:lnTo>
                    <a:pt x="880110" y="715772"/>
                  </a:lnTo>
                  <a:cubicBezTo>
                    <a:pt x="880110" y="806450"/>
                    <a:pt x="806450" y="880110"/>
                    <a:pt x="715772" y="880110"/>
                  </a:cubicBezTo>
                  <a:lnTo>
                    <a:pt x="164338" y="880110"/>
                  </a:lnTo>
                  <a:cubicBezTo>
                    <a:pt x="73533" y="880110"/>
                    <a:pt x="0" y="806450"/>
                    <a:pt x="0" y="715772"/>
                  </a:cubicBezTo>
                  <a:close/>
                </a:path>
              </a:pathLst>
            </a:custGeom>
            <a:solidFill>
              <a:srgbClr val="D6DEF5"/>
            </a:solidFill>
          </p:spPr>
        </p:sp>
        <p:sp>
          <p:nvSpPr>
            <p:cNvPr id="13" name="Freeform 13"/>
            <p:cNvSpPr/>
            <p:nvPr/>
          </p:nvSpPr>
          <p:spPr>
            <a:xfrm>
              <a:off x="0" y="0"/>
              <a:ext cx="892810" cy="892810"/>
            </a:xfrm>
            <a:custGeom>
              <a:avLst/>
              <a:gdLst/>
              <a:ahLst/>
              <a:cxnLst/>
              <a:rect l="l" t="t" r="r" b="b"/>
              <a:pathLst>
                <a:path w="892810" h="892810">
                  <a:moveTo>
                    <a:pt x="0" y="170688"/>
                  </a:moveTo>
                  <a:cubicBezTo>
                    <a:pt x="0" y="76454"/>
                    <a:pt x="76454" y="0"/>
                    <a:pt x="170688" y="0"/>
                  </a:cubicBezTo>
                  <a:lnTo>
                    <a:pt x="722122" y="0"/>
                  </a:lnTo>
                  <a:lnTo>
                    <a:pt x="722122" y="6350"/>
                  </a:lnTo>
                  <a:lnTo>
                    <a:pt x="722122" y="0"/>
                  </a:lnTo>
                  <a:lnTo>
                    <a:pt x="722122" y="6350"/>
                  </a:lnTo>
                  <a:lnTo>
                    <a:pt x="722122" y="0"/>
                  </a:lnTo>
                  <a:cubicBezTo>
                    <a:pt x="816356" y="0"/>
                    <a:pt x="892810" y="76454"/>
                    <a:pt x="892810" y="170688"/>
                  </a:cubicBezTo>
                  <a:lnTo>
                    <a:pt x="892810" y="722122"/>
                  </a:lnTo>
                  <a:lnTo>
                    <a:pt x="886460" y="722122"/>
                  </a:lnTo>
                  <a:lnTo>
                    <a:pt x="892810" y="722122"/>
                  </a:lnTo>
                  <a:cubicBezTo>
                    <a:pt x="892810" y="816356"/>
                    <a:pt x="816356" y="892810"/>
                    <a:pt x="722122" y="892810"/>
                  </a:cubicBezTo>
                  <a:lnTo>
                    <a:pt x="722122" y="886460"/>
                  </a:lnTo>
                  <a:lnTo>
                    <a:pt x="722122" y="892810"/>
                  </a:lnTo>
                  <a:lnTo>
                    <a:pt x="170688" y="892810"/>
                  </a:lnTo>
                  <a:lnTo>
                    <a:pt x="170688" y="886460"/>
                  </a:lnTo>
                  <a:lnTo>
                    <a:pt x="170688" y="892810"/>
                  </a:lnTo>
                  <a:cubicBezTo>
                    <a:pt x="76454" y="892810"/>
                    <a:pt x="0" y="816356"/>
                    <a:pt x="0" y="722122"/>
                  </a:cubicBezTo>
                  <a:lnTo>
                    <a:pt x="0" y="170688"/>
                  </a:lnTo>
                  <a:lnTo>
                    <a:pt x="6350" y="170688"/>
                  </a:lnTo>
                  <a:lnTo>
                    <a:pt x="0" y="170688"/>
                  </a:lnTo>
                  <a:moveTo>
                    <a:pt x="12700" y="170688"/>
                  </a:moveTo>
                  <a:lnTo>
                    <a:pt x="12700" y="722122"/>
                  </a:lnTo>
                  <a:lnTo>
                    <a:pt x="6350" y="722122"/>
                  </a:lnTo>
                  <a:lnTo>
                    <a:pt x="12700" y="722122"/>
                  </a:lnTo>
                  <a:cubicBezTo>
                    <a:pt x="12700" y="809371"/>
                    <a:pt x="83439" y="880110"/>
                    <a:pt x="170688" y="880110"/>
                  </a:cubicBezTo>
                  <a:lnTo>
                    <a:pt x="722122" y="880110"/>
                  </a:lnTo>
                  <a:cubicBezTo>
                    <a:pt x="809371" y="880110"/>
                    <a:pt x="880110" y="809371"/>
                    <a:pt x="880110" y="722122"/>
                  </a:cubicBezTo>
                  <a:lnTo>
                    <a:pt x="880110" y="170688"/>
                  </a:lnTo>
                  <a:lnTo>
                    <a:pt x="886460" y="170688"/>
                  </a:lnTo>
                  <a:lnTo>
                    <a:pt x="880110" y="170688"/>
                  </a:lnTo>
                  <a:cubicBezTo>
                    <a:pt x="880110" y="83439"/>
                    <a:pt x="809371" y="12700"/>
                    <a:pt x="722122" y="12700"/>
                  </a:cubicBezTo>
                  <a:lnTo>
                    <a:pt x="170688" y="12700"/>
                  </a:lnTo>
                  <a:lnTo>
                    <a:pt x="170688" y="6350"/>
                  </a:lnTo>
                  <a:lnTo>
                    <a:pt x="170688" y="12700"/>
                  </a:lnTo>
                  <a:cubicBezTo>
                    <a:pt x="83439" y="12700"/>
                    <a:pt x="12700" y="83439"/>
                    <a:pt x="12700" y="170688"/>
                  </a:cubicBezTo>
                  <a:close/>
                </a:path>
              </a:pathLst>
            </a:custGeom>
            <a:solidFill>
              <a:srgbClr val="BCC4DB"/>
            </a:solidFill>
          </p:spPr>
        </p:sp>
      </p:grpSp>
      <p:grpSp>
        <p:nvGrpSpPr>
          <p:cNvPr id="14" name="Group 14"/>
          <p:cNvGrpSpPr>
            <a:grpSpLocks noChangeAspect="1"/>
          </p:cNvGrpSpPr>
          <p:nvPr/>
        </p:nvGrpSpPr>
        <p:grpSpPr>
          <a:xfrm>
            <a:off x="8967936" y="2137246"/>
            <a:ext cx="351979" cy="440085"/>
            <a:chOff x="0" y="0"/>
            <a:chExt cx="469305" cy="586780"/>
          </a:xfrm>
        </p:grpSpPr>
        <p:sp>
          <p:nvSpPr>
            <p:cNvPr id="15" name="Freeform 15" descr="preencoded.png"/>
            <p:cNvSpPr/>
            <p:nvPr/>
          </p:nvSpPr>
          <p:spPr>
            <a:xfrm>
              <a:off x="0" y="0"/>
              <a:ext cx="469265" cy="586740"/>
            </a:xfrm>
            <a:custGeom>
              <a:avLst/>
              <a:gdLst/>
              <a:ahLst/>
              <a:cxnLst/>
              <a:rect l="l" t="t" r="r" b="b"/>
              <a:pathLst>
                <a:path w="469265" h="586740">
                  <a:moveTo>
                    <a:pt x="0" y="0"/>
                  </a:moveTo>
                  <a:lnTo>
                    <a:pt x="469265" y="0"/>
                  </a:lnTo>
                  <a:lnTo>
                    <a:pt x="469265" y="586740"/>
                  </a:lnTo>
                  <a:lnTo>
                    <a:pt x="0" y="586740"/>
                  </a:lnTo>
                  <a:lnTo>
                    <a:pt x="0" y="0"/>
                  </a:lnTo>
                  <a:close/>
                </a:path>
              </a:pathLst>
            </a:custGeom>
            <a:blipFill>
              <a:blip r:embed="rId3"/>
              <a:stretch>
                <a:fillRect l="-284" r="-293" b="-6"/>
              </a:stretch>
            </a:blipFill>
          </p:spPr>
        </p:sp>
      </p:grpSp>
      <p:sp>
        <p:nvSpPr>
          <p:cNvPr id="16" name="TextBox 16"/>
          <p:cNvSpPr txBox="1"/>
          <p:nvPr/>
        </p:nvSpPr>
        <p:spPr>
          <a:xfrm>
            <a:off x="1026765" y="2008286"/>
            <a:ext cx="6650385" cy="436594"/>
          </a:xfrm>
          <a:prstGeom prst="rect">
            <a:avLst/>
          </a:prstGeom>
        </p:spPr>
        <p:txBody>
          <a:bodyPr lIns="0" tIns="0" rIns="0" bIns="0" rtlCol="0" anchor="t">
            <a:spAutoFit/>
          </a:bodyPr>
          <a:lstStyle/>
          <a:p>
            <a:pPr algn="ctr">
              <a:lnSpc>
                <a:spcPts val="3687"/>
              </a:lnSpc>
            </a:pPr>
            <a:r>
              <a:rPr lang="en-US" sz="2249" b="1" u="sng" dirty="0" smtClean="0">
                <a:solidFill>
                  <a:srgbClr val="383838"/>
                </a:solidFill>
                <a:latin typeface="Poppins Bold"/>
                <a:ea typeface="Poppins Bold"/>
                <a:cs typeface="Poppins Bold"/>
                <a:sym typeface="Poppins Bold"/>
              </a:rPr>
              <a:t>Unique </a:t>
            </a:r>
            <a:r>
              <a:rPr lang="en-US" sz="2249" b="1" u="sng" dirty="0">
                <a:solidFill>
                  <a:srgbClr val="383838"/>
                </a:solidFill>
                <a:latin typeface="Poppins Bold"/>
                <a:ea typeface="Poppins Bold"/>
                <a:cs typeface="Poppins Bold"/>
                <a:sym typeface="Poppins Bold"/>
              </a:rPr>
              <a:t>Features</a:t>
            </a:r>
          </a:p>
        </p:txBody>
      </p:sp>
      <p:sp>
        <p:nvSpPr>
          <p:cNvPr id="17" name="TextBox 17"/>
          <p:cNvSpPr txBox="1"/>
          <p:nvPr/>
        </p:nvSpPr>
        <p:spPr>
          <a:xfrm>
            <a:off x="1026765" y="2653456"/>
            <a:ext cx="6650385" cy="1522065"/>
          </a:xfrm>
          <a:prstGeom prst="rect">
            <a:avLst/>
          </a:prstGeom>
        </p:spPr>
        <p:txBody>
          <a:bodyPr lIns="0" tIns="0" rIns="0" bIns="0" rtlCol="0" anchor="t">
            <a:spAutoFit/>
          </a:bodyPr>
          <a:lstStyle/>
          <a:p>
            <a:pPr algn="l">
              <a:lnSpc>
                <a:spcPts val="3687"/>
              </a:lnSpc>
            </a:pPr>
            <a:r>
              <a:rPr lang="en-US" sz="2249" b="1" u="sng">
                <a:solidFill>
                  <a:srgbClr val="383838"/>
                </a:solidFill>
                <a:latin typeface="Poppins Bold"/>
                <a:ea typeface="Poppins Bold"/>
                <a:cs typeface="Poppins Bold"/>
                <a:sym typeface="Poppins Bold"/>
              </a:rPr>
              <a:t>AI-driven Personalized Roadmaps:</a:t>
            </a:r>
            <a:r>
              <a:rPr lang="en-US" sz="2249">
                <a:solidFill>
                  <a:srgbClr val="383838"/>
                </a:solidFill>
                <a:latin typeface="Poppins"/>
                <a:ea typeface="Poppins"/>
                <a:cs typeface="Poppins"/>
                <a:sym typeface="Poppins"/>
              </a:rPr>
              <a:t> Tailored study plans dynamically updated based on progress.</a:t>
            </a:r>
          </a:p>
        </p:txBody>
      </p:sp>
      <p:sp>
        <p:nvSpPr>
          <p:cNvPr id="18" name="TextBox 18"/>
          <p:cNvSpPr txBox="1"/>
          <p:nvPr/>
        </p:nvSpPr>
        <p:spPr>
          <a:xfrm>
            <a:off x="1026765" y="4237136"/>
            <a:ext cx="6650385" cy="1522065"/>
          </a:xfrm>
          <a:prstGeom prst="rect">
            <a:avLst/>
          </a:prstGeom>
        </p:spPr>
        <p:txBody>
          <a:bodyPr lIns="0" tIns="0" rIns="0" bIns="0" rtlCol="0" anchor="t">
            <a:spAutoFit/>
          </a:bodyPr>
          <a:lstStyle/>
          <a:p>
            <a:pPr algn="l">
              <a:lnSpc>
                <a:spcPts val="3687"/>
              </a:lnSpc>
            </a:pPr>
            <a:r>
              <a:rPr lang="en-US" sz="2249" b="1" u="sng">
                <a:solidFill>
                  <a:srgbClr val="383838"/>
                </a:solidFill>
                <a:latin typeface="Poppins Bold"/>
                <a:ea typeface="Poppins Bold"/>
                <a:cs typeface="Poppins Bold"/>
                <a:sym typeface="Poppins Bold"/>
              </a:rPr>
              <a:t>Multi-Agent Collaboration:</a:t>
            </a:r>
            <a:r>
              <a:rPr lang="en-US" sz="2249">
                <a:solidFill>
                  <a:srgbClr val="383838"/>
                </a:solidFill>
                <a:latin typeface="Poppins"/>
                <a:ea typeface="Poppins"/>
                <a:cs typeface="Poppins"/>
                <a:sym typeface="Poppins"/>
              </a:rPr>
              <a:t> Agents handle planning, evaluation, and subject tutoring for a seamless experience.</a:t>
            </a:r>
          </a:p>
        </p:txBody>
      </p:sp>
      <p:grpSp>
        <p:nvGrpSpPr>
          <p:cNvPr id="19" name="Group 19"/>
          <p:cNvGrpSpPr/>
          <p:nvPr/>
        </p:nvGrpSpPr>
        <p:grpSpPr>
          <a:xfrm>
            <a:off x="9435926" y="4098429"/>
            <a:ext cx="880170" cy="38100"/>
            <a:chOff x="0" y="0"/>
            <a:chExt cx="1173560" cy="50800"/>
          </a:xfrm>
        </p:grpSpPr>
        <p:sp>
          <p:nvSpPr>
            <p:cNvPr id="20" name="Freeform 20"/>
            <p:cNvSpPr/>
            <p:nvPr/>
          </p:nvSpPr>
          <p:spPr>
            <a:xfrm>
              <a:off x="0" y="0"/>
              <a:ext cx="1173607" cy="50800"/>
            </a:xfrm>
            <a:custGeom>
              <a:avLst/>
              <a:gdLst/>
              <a:ahLst/>
              <a:cxnLst/>
              <a:rect l="l" t="t" r="r" b="b"/>
              <a:pathLst>
                <a:path w="1173607" h="50800">
                  <a:moveTo>
                    <a:pt x="0" y="25400"/>
                  </a:moveTo>
                  <a:cubicBezTo>
                    <a:pt x="0" y="11430"/>
                    <a:pt x="11430" y="0"/>
                    <a:pt x="25400" y="0"/>
                  </a:cubicBezTo>
                  <a:lnTo>
                    <a:pt x="1148207" y="0"/>
                  </a:lnTo>
                  <a:cubicBezTo>
                    <a:pt x="1162177" y="0"/>
                    <a:pt x="1173607" y="11430"/>
                    <a:pt x="1173607" y="25400"/>
                  </a:cubicBezTo>
                  <a:cubicBezTo>
                    <a:pt x="1173607" y="39370"/>
                    <a:pt x="1162177" y="50800"/>
                    <a:pt x="1148207" y="50800"/>
                  </a:cubicBezTo>
                  <a:lnTo>
                    <a:pt x="25400" y="50800"/>
                  </a:lnTo>
                  <a:cubicBezTo>
                    <a:pt x="11430" y="50800"/>
                    <a:pt x="0" y="39370"/>
                    <a:pt x="0" y="25400"/>
                  </a:cubicBezTo>
                  <a:close/>
                </a:path>
              </a:pathLst>
            </a:custGeom>
            <a:solidFill>
              <a:srgbClr val="BCC4DB"/>
            </a:solidFill>
          </p:spPr>
        </p:sp>
      </p:grpSp>
      <p:grpSp>
        <p:nvGrpSpPr>
          <p:cNvPr id="21" name="Group 21"/>
          <p:cNvGrpSpPr/>
          <p:nvPr/>
        </p:nvGrpSpPr>
        <p:grpSpPr>
          <a:xfrm>
            <a:off x="8809211" y="3782765"/>
            <a:ext cx="669577" cy="669578"/>
            <a:chOff x="0" y="0"/>
            <a:chExt cx="892770" cy="892770"/>
          </a:xfrm>
        </p:grpSpPr>
        <p:sp>
          <p:nvSpPr>
            <p:cNvPr id="22" name="Freeform 22"/>
            <p:cNvSpPr/>
            <p:nvPr/>
          </p:nvSpPr>
          <p:spPr>
            <a:xfrm>
              <a:off x="6350" y="6350"/>
              <a:ext cx="880110" cy="880110"/>
            </a:xfrm>
            <a:custGeom>
              <a:avLst/>
              <a:gdLst/>
              <a:ahLst/>
              <a:cxnLst/>
              <a:rect l="l" t="t" r="r" b="b"/>
              <a:pathLst>
                <a:path w="880110" h="880110">
                  <a:moveTo>
                    <a:pt x="0" y="164338"/>
                  </a:moveTo>
                  <a:cubicBezTo>
                    <a:pt x="0" y="73533"/>
                    <a:pt x="73533" y="0"/>
                    <a:pt x="164338" y="0"/>
                  </a:cubicBezTo>
                  <a:lnTo>
                    <a:pt x="715772" y="0"/>
                  </a:lnTo>
                  <a:cubicBezTo>
                    <a:pt x="806450" y="0"/>
                    <a:pt x="880110" y="73533"/>
                    <a:pt x="880110" y="164338"/>
                  </a:cubicBezTo>
                  <a:lnTo>
                    <a:pt x="880110" y="715772"/>
                  </a:lnTo>
                  <a:cubicBezTo>
                    <a:pt x="880110" y="806450"/>
                    <a:pt x="806450" y="880110"/>
                    <a:pt x="715772" y="880110"/>
                  </a:cubicBezTo>
                  <a:lnTo>
                    <a:pt x="164338" y="880110"/>
                  </a:lnTo>
                  <a:cubicBezTo>
                    <a:pt x="73533" y="880110"/>
                    <a:pt x="0" y="806450"/>
                    <a:pt x="0" y="715772"/>
                  </a:cubicBezTo>
                  <a:close/>
                </a:path>
              </a:pathLst>
            </a:custGeom>
            <a:solidFill>
              <a:srgbClr val="D6DEF5"/>
            </a:solidFill>
          </p:spPr>
        </p:sp>
        <p:sp>
          <p:nvSpPr>
            <p:cNvPr id="23" name="Freeform 23"/>
            <p:cNvSpPr/>
            <p:nvPr/>
          </p:nvSpPr>
          <p:spPr>
            <a:xfrm>
              <a:off x="0" y="0"/>
              <a:ext cx="892810" cy="892810"/>
            </a:xfrm>
            <a:custGeom>
              <a:avLst/>
              <a:gdLst/>
              <a:ahLst/>
              <a:cxnLst/>
              <a:rect l="l" t="t" r="r" b="b"/>
              <a:pathLst>
                <a:path w="892810" h="892810">
                  <a:moveTo>
                    <a:pt x="0" y="170688"/>
                  </a:moveTo>
                  <a:cubicBezTo>
                    <a:pt x="0" y="76454"/>
                    <a:pt x="76454" y="0"/>
                    <a:pt x="170688" y="0"/>
                  </a:cubicBezTo>
                  <a:lnTo>
                    <a:pt x="722122" y="0"/>
                  </a:lnTo>
                  <a:lnTo>
                    <a:pt x="722122" y="6350"/>
                  </a:lnTo>
                  <a:lnTo>
                    <a:pt x="722122" y="0"/>
                  </a:lnTo>
                  <a:lnTo>
                    <a:pt x="722122" y="6350"/>
                  </a:lnTo>
                  <a:lnTo>
                    <a:pt x="722122" y="0"/>
                  </a:lnTo>
                  <a:cubicBezTo>
                    <a:pt x="816356" y="0"/>
                    <a:pt x="892810" y="76454"/>
                    <a:pt x="892810" y="170688"/>
                  </a:cubicBezTo>
                  <a:lnTo>
                    <a:pt x="892810" y="722122"/>
                  </a:lnTo>
                  <a:lnTo>
                    <a:pt x="886460" y="722122"/>
                  </a:lnTo>
                  <a:lnTo>
                    <a:pt x="892810" y="722122"/>
                  </a:lnTo>
                  <a:cubicBezTo>
                    <a:pt x="892810" y="816356"/>
                    <a:pt x="816356" y="892810"/>
                    <a:pt x="722122" y="892810"/>
                  </a:cubicBezTo>
                  <a:lnTo>
                    <a:pt x="722122" y="886460"/>
                  </a:lnTo>
                  <a:lnTo>
                    <a:pt x="722122" y="892810"/>
                  </a:lnTo>
                  <a:lnTo>
                    <a:pt x="170688" y="892810"/>
                  </a:lnTo>
                  <a:lnTo>
                    <a:pt x="170688" y="886460"/>
                  </a:lnTo>
                  <a:lnTo>
                    <a:pt x="170688" y="892810"/>
                  </a:lnTo>
                  <a:cubicBezTo>
                    <a:pt x="76454" y="892810"/>
                    <a:pt x="0" y="816356"/>
                    <a:pt x="0" y="722122"/>
                  </a:cubicBezTo>
                  <a:lnTo>
                    <a:pt x="0" y="170688"/>
                  </a:lnTo>
                  <a:lnTo>
                    <a:pt x="6350" y="170688"/>
                  </a:lnTo>
                  <a:lnTo>
                    <a:pt x="0" y="170688"/>
                  </a:lnTo>
                  <a:moveTo>
                    <a:pt x="12700" y="170688"/>
                  </a:moveTo>
                  <a:lnTo>
                    <a:pt x="12700" y="722122"/>
                  </a:lnTo>
                  <a:lnTo>
                    <a:pt x="6350" y="722122"/>
                  </a:lnTo>
                  <a:lnTo>
                    <a:pt x="12700" y="722122"/>
                  </a:lnTo>
                  <a:cubicBezTo>
                    <a:pt x="12700" y="809371"/>
                    <a:pt x="83439" y="880110"/>
                    <a:pt x="170688" y="880110"/>
                  </a:cubicBezTo>
                  <a:lnTo>
                    <a:pt x="722122" y="880110"/>
                  </a:lnTo>
                  <a:cubicBezTo>
                    <a:pt x="809371" y="880110"/>
                    <a:pt x="880110" y="809371"/>
                    <a:pt x="880110" y="722122"/>
                  </a:cubicBezTo>
                  <a:lnTo>
                    <a:pt x="880110" y="170688"/>
                  </a:lnTo>
                  <a:lnTo>
                    <a:pt x="886460" y="170688"/>
                  </a:lnTo>
                  <a:lnTo>
                    <a:pt x="880110" y="170688"/>
                  </a:lnTo>
                  <a:cubicBezTo>
                    <a:pt x="880110" y="83439"/>
                    <a:pt x="809371" y="12700"/>
                    <a:pt x="722122" y="12700"/>
                  </a:cubicBezTo>
                  <a:lnTo>
                    <a:pt x="170688" y="12700"/>
                  </a:lnTo>
                  <a:lnTo>
                    <a:pt x="170688" y="6350"/>
                  </a:lnTo>
                  <a:lnTo>
                    <a:pt x="170688" y="12700"/>
                  </a:lnTo>
                  <a:cubicBezTo>
                    <a:pt x="83439" y="12700"/>
                    <a:pt x="12700" y="83439"/>
                    <a:pt x="12700" y="170688"/>
                  </a:cubicBezTo>
                  <a:close/>
                </a:path>
              </a:pathLst>
            </a:custGeom>
            <a:solidFill>
              <a:srgbClr val="BCC4DB"/>
            </a:solidFill>
          </p:spPr>
        </p:sp>
      </p:grpSp>
      <p:grpSp>
        <p:nvGrpSpPr>
          <p:cNvPr id="24" name="Group 24"/>
          <p:cNvGrpSpPr>
            <a:grpSpLocks noChangeAspect="1"/>
          </p:cNvGrpSpPr>
          <p:nvPr/>
        </p:nvGrpSpPr>
        <p:grpSpPr>
          <a:xfrm>
            <a:off x="8967936" y="3897436"/>
            <a:ext cx="351979" cy="440085"/>
            <a:chOff x="0" y="0"/>
            <a:chExt cx="469305" cy="586780"/>
          </a:xfrm>
        </p:grpSpPr>
        <p:sp>
          <p:nvSpPr>
            <p:cNvPr id="25" name="Freeform 25" descr="preencoded.png"/>
            <p:cNvSpPr/>
            <p:nvPr/>
          </p:nvSpPr>
          <p:spPr>
            <a:xfrm>
              <a:off x="0" y="0"/>
              <a:ext cx="469265" cy="586740"/>
            </a:xfrm>
            <a:custGeom>
              <a:avLst/>
              <a:gdLst/>
              <a:ahLst/>
              <a:cxnLst/>
              <a:rect l="l" t="t" r="r" b="b"/>
              <a:pathLst>
                <a:path w="469265" h="586740">
                  <a:moveTo>
                    <a:pt x="0" y="0"/>
                  </a:moveTo>
                  <a:lnTo>
                    <a:pt x="469265" y="0"/>
                  </a:lnTo>
                  <a:lnTo>
                    <a:pt x="469265" y="586740"/>
                  </a:lnTo>
                  <a:lnTo>
                    <a:pt x="0" y="586740"/>
                  </a:lnTo>
                  <a:lnTo>
                    <a:pt x="0" y="0"/>
                  </a:lnTo>
                  <a:close/>
                </a:path>
              </a:pathLst>
            </a:custGeom>
            <a:blipFill>
              <a:blip r:embed="rId4"/>
              <a:stretch>
                <a:fillRect l="-284" r="-293" b="-6"/>
              </a:stretch>
            </a:blipFill>
          </p:spPr>
        </p:sp>
      </p:grpSp>
      <p:sp>
        <p:nvSpPr>
          <p:cNvPr id="26" name="TextBox 26"/>
          <p:cNvSpPr txBox="1"/>
          <p:nvPr/>
        </p:nvSpPr>
        <p:spPr>
          <a:xfrm>
            <a:off x="10610850" y="3768477"/>
            <a:ext cx="6650385" cy="583555"/>
          </a:xfrm>
          <a:prstGeom prst="rect">
            <a:avLst/>
          </a:prstGeom>
        </p:spPr>
        <p:txBody>
          <a:bodyPr lIns="0" tIns="0" rIns="0" bIns="0" rtlCol="0" anchor="t">
            <a:spAutoFit/>
          </a:bodyPr>
          <a:lstStyle/>
          <a:p>
            <a:pPr algn="l">
              <a:lnSpc>
                <a:spcPts val="3687"/>
              </a:lnSpc>
            </a:pPr>
            <a:r>
              <a:rPr lang="en-US" sz="2249" b="1" u="sng">
                <a:solidFill>
                  <a:srgbClr val="383838"/>
                </a:solidFill>
                <a:latin typeface="Poppins Bold"/>
                <a:ea typeface="Poppins Bold"/>
                <a:cs typeface="Poppins Bold"/>
                <a:sym typeface="Poppins Bold"/>
              </a:rPr>
              <a:t>Technical Innovation</a:t>
            </a:r>
          </a:p>
        </p:txBody>
      </p:sp>
      <p:sp>
        <p:nvSpPr>
          <p:cNvPr id="27" name="TextBox 27"/>
          <p:cNvSpPr txBox="1"/>
          <p:nvPr/>
        </p:nvSpPr>
        <p:spPr>
          <a:xfrm>
            <a:off x="10610850" y="4413647"/>
            <a:ext cx="6650385" cy="1522065"/>
          </a:xfrm>
          <a:prstGeom prst="rect">
            <a:avLst/>
          </a:prstGeom>
        </p:spPr>
        <p:txBody>
          <a:bodyPr lIns="0" tIns="0" rIns="0" bIns="0" rtlCol="0" anchor="t">
            <a:spAutoFit/>
          </a:bodyPr>
          <a:lstStyle/>
          <a:p>
            <a:pPr algn="l">
              <a:lnSpc>
                <a:spcPts val="3687"/>
              </a:lnSpc>
            </a:pPr>
            <a:r>
              <a:rPr lang="en-US" sz="2249" b="1" u="sng">
                <a:solidFill>
                  <a:srgbClr val="383838"/>
                </a:solidFill>
                <a:latin typeface="Poppins Bold"/>
                <a:ea typeface="Poppins Bold"/>
                <a:cs typeface="Poppins Bold"/>
                <a:sym typeface="Poppins Bold"/>
              </a:rPr>
              <a:t>Tiered Model:</a:t>
            </a:r>
            <a:r>
              <a:rPr lang="en-US" sz="2249">
                <a:solidFill>
                  <a:srgbClr val="383838"/>
                </a:solidFill>
                <a:latin typeface="Poppins"/>
                <a:ea typeface="Poppins"/>
                <a:cs typeface="Poppins"/>
                <a:sym typeface="Poppins"/>
              </a:rPr>
              <a:t> Free tier (basic roadmaps) Vs premium tier (personalized learning, deep tutoring, adaptive feedback)</a:t>
            </a:r>
            <a:r>
              <a:rPr lang="en-US" sz="2249" b="1">
                <a:solidFill>
                  <a:srgbClr val="383838"/>
                </a:solidFill>
                <a:latin typeface="Poppins Bold"/>
                <a:ea typeface="Poppins Bold"/>
                <a:cs typeface="Poppins Bold"/>
                <a:sym typeface="Poppins Bold"/>
              </a:rPr>
              <a:t>. </a:t>
            </a:r>
          </a:p>
        </p:txBody>
      </p:sp>
      <p:sp>
        <p:nvSpPr>
          <p:cNvPr id="28" name="TextBox 28"/>
          <p:cNvSpPr txBox="1"/>
          <p:nvPr/>
        </p:nvSpPr>
        <p:spPr>
          <a:xfrm>
            <a:off x="10610850" y="5997327"/>
            <a:ext cx="6650385" cy="1522065"/>
          </a:xfrm>
          <a:prstGeom prst="rect">
            <a:avLst/>
          </a:prstGeom>
        </p:spPr>
        <p:txBody>
          <a:bodyPr lIns="0" tIns="0" rIns="0" bIns="0" rtlCol="0" anchor="t">
            <a:spAutoFit/>
          </a:bodyPr>
          <a:lstStyle/>
          <a:p>
            <a:pPr algn="l">
              <a:lnSpc>
                <a:spcPts val="3687"/>
              </a:lnSpc>
            </a:pPr>
            <a:r>
              <a:rPr lang="en-US" sz="2249" b="1" u="sng">
                <a:solidFill>
                  <a:srgbClr val="383838"/>
                </a:solidFill>
                <a:latin typeface="Poppins Bold"/>
                <a:ea typeface="Poppins Bold"/>
                <a:cs typeface="Poppins Bold"/>
                <a:sym typeface="Poppins Bold"/>
              </a:rPr>
              <a:t>Virtual Teacher Interaction:</a:t>
            </a:r>
            <a:r>
              <a:rPr lang="en-US" sz="2249">
                <a:solidFill>
                  <a:srgbClr val="383838"/>
                </a:solidFill>
                <a:latin typeface="Poppins"/>
                <a:ea typeface="Poppins"/>
                <a:cs typeface="Poppins"/>
                <a:sym typeface="Poppins"/>
              </a:rPr>
              <a:t> Natural language tutoring that adapts to student queries.</a:t>
            </a:r>
          </a:p>
        </p:txBody>
      </p:sp>
      <p:grpSp>
        <p:nvGrpSpPr>
          <p:cNvPr id="29" name="Group 29"/>
          <p:cNvGrpSpPr/>
          <p:nvPr/>
        </p:nvGrpSpPr>
        <p:grpSpPr>
          <a:xfrm>
            <a:off x="7971904" y="6656785"/>
            <a:ext cx="880170" cy="38100"/>
            <a:chOff x="0" y="0"/>
            <a:chExt cx="1173560" cy="50800"/>
          </a:xfrm>
        </p:grpSpPr>
        <p:sp>
          <p:nvSpPr>
            <p:cNvPr id="30" name="Freeform 30"/>
            <p:cNvSpPr/>
            <p:nvPr/>
          </p:nvSpPr>
          <p:spPr>
            <a:xfrm>
              <a:off x="0" y="0"/>
              <a:ext cx="1173607" cy="50800"/>
            </a:xfrm>
            <a:custGeom>
              <a:avLst/>
              <a:gdLst/>
              <a:ahLst/>
              <a:cxnLst/>
              <a:rect l="l" t="t" r="r" b="b"/>
              <a:pathLst>
                <a:path w="1173607" h="50800">
                  <a:moveTo>
                    <a:pt x="0" y="25400"/>
                  </a:moveTo>
                  <a:cubicBezTo>
                    <a:pt x="0" y="11430"/>
                    <a:pt x="11430" y="0"/>
                    <a:pt x="25400" y="0"/>
                  </a:cubicBezTo>
                  <a:lnTo>
                    <a:pt x="1148207" y="0"/>
                  </a:lnTo>
                  <a:cubicBezTo>
                    <a:pt x="1162177" y="0"/>
                    <a:pt x="1173607" y="11430"/>
                    <a:pt x="1173607" y="25400"/>
                  </a:cubicBezTo>
                  <a:cubicBezTo>
                    <a:pt x="1173607" y="39370"/>
                    <a:pt x="1162177" y="50800"/>
                    <a:pt x="1148207" y="50800"/>
                  </a:cubicBezTo>
                  <a:lnTo>
                    <a:pt x="25400" y="50800"/>
                  </a:lnTo>
                  <a:cubicBezTo>
                    <a:pt x="11430" y="50800"/>
                    <a:pt x="0" y="39370"/>
                    <a:pt x="0" y="25400"/>
                  </a:cubicBezTo>
                  <a:close/>
                </a:path>
              </a:pathLst>
            </a:custGeom>
            <a:solidFill>
              <a:srgbClr val="BCC4DB"/>
            </a:solidFill>
          </p:spPr>
        </p:sp>
      </p:grpSp>
      <p:grpSp>
        <p:nvGrpSpPr>
          <p:cNvPr id="31" name="Group 31"/>
          <p:cNvGrpSpPr/>
          <p:nvPr/>
        </p:nvGrpSpPr>
        <p:grpSpPr>
          <a:xfrm>
            <a:off x="8809211" y="6341120"/>
            <a:ext cx="669577" cy="669577"/>
            <a:chOff x="0" y="0"/>
            <a:chExt cx="892770" cy="892770"/>
          </a:xfrm>
        </p:grpSpPr>
        <p:sp>
          <p:nvSpPr>
            <p:cNvPr id="32" name="Freeform 32"/>
            <p:cNvSpPr/>
            <p:nvPr/>
          </p:nvSpPr>
          <p:spPr>
            <a:xfrm>
              <a:off x="6350" y="6350"/>
              <a:ext cx="880110" cy="880110"/>
            </a:xfrm>
            <a:custGeom>
              <a:avLst/>
              <a:gdLst/>
              <a:ahLst/>
              <a:cxnLst/>
              <a:rect l="l" t="t" r="r" b="b"/>
              <a:pathLst>
                <a:path w="880110" h="880110">
                  <a:moveTo>
                    <a:pt x="0" y="164338"/>
                  </a:moveTo>
                  <a:cubicBezTo>
                    <a:pt x="0" y="73533"/>
                    <a:pt x="73533" y="0"/>
                    <a:pt x="164338" y="0"/>
                  </a:cubicBezTo>
                  <a:lnTo>
                    <a:pt x="715772" y="0"/>
                  </a:lnTo>
                  <a:cubicBezTo>
                    <a:pt x="806450" y="0"/>
                    <a:pt x="880110" y="73533"/>
                    <a:pt x="880110" y="164338"/>
                  </a:cubicBezTo>
                  <a:lnTo>
                    <a:pt x="880110" y="715772"/>
                  </a:lnTo>
                  <a:cubicBezTo>
                    <a:pt x="880110" y="806450"/>
                    <a:pt x="806450" y="880110"/>
                    <a:pt x="715772" y="880110"/>
                  </a:cubicBezTo>
                  <a:lnTo>
                    <a:pt x="164338" y="880110"/>
                  </a:lnTo>
                  <a:cubicBezTo>
                    <a:pt x="73533" y="880110"/>
                    <a:pt x="0" y="806450"/>
                    <a:pt x="0" y="715772"/>
                  </a:cubicBezTo>
                  <a:close/>
                </a:path>
              </a:pathLst>
            </a:custGeom>
            <a:solidFill>
              <a:srgbClr val="D6DEF5"/>
            </a:solidFill>
          </p:spPr>
        </p:sp>
        <p:sp>
          <p:nvSpPr>
            <p:cNvPr id="33" name="Freeform 33"/>
            <p:cNvSpPr/>
            <p:nvPr/>
          </p:nvSpPr>
          <p:spPr>
            <a:xfrm>
              <a:off x="0" y="0"/>
              <a:ext cx="892810" cy="892810"/>
            </a:xfrm>
            <a:custGeom>
              <a:avLst/>
              <a:gdLst/>
              <a:ahLst/>
              <a:cxnLst/>
              <a:rect l="l" t="t" r="r" b="b"/>
              <a:pathLst>
                <a:path w="892810" h="892810">
                  <a:moveTo>
                    <a:pt x="0" y="170688"/>
                  </a:moveTo>
                  <a:cubicBezTo>
                    <a:pt x="0" y="76454"/>
                    <a:pt x="76454" y="0"/>
                    <a:pt x="170688" y="0"/>
                  </a:cubicBezTo>
                  <a:lnTo>
                    <a:pt x="722122" y="0"/>
                  </a:lnTo>
                  <a:lnTo>
                    <a:pt x="722122" y="6350"/>
                  </a:lnTo>
                  <a:lnTo>
                    <a:pt x="722122" y="0"/>
                  </a:lnTo>
                  <a:lnTo>
                    <a:pt x="722122" y="6350"/>
                  </a:lnTo>
                  <a:lnTo>
                    <a:pt x="722122" y="0"/>
                  </a:lnTo>
                  <a:cubicBezTo>
                    <a:pt x="816356" y="0"/>
                    <a:pt x="892810" y="76454"/>
                    <a:pt x="892810" y="170688"/>
                  </a:cubicBezTo>
                  <a:lnTo>
                    <a:pt x="892810" y="722122"/>
                  </a:lnTo>
                  <a:lnTo>
                    <a:pt x="886460" y="722122"/>
                  </a:lnTo>
                  <a:lnTo>
                    <a:pt x="892810" y="722122"/>
                  </a:lnTo>
                  <a:cubicBezTo>
                    <a:pt x="892810" y="816356"/>
                    <a:pt x="816356" y="892810"/>
                    <a:pt x="722122" y="892810"/>
                  </a:cubicBezTo>
                  <a:lnTo>
                    <a:pt x="722122" y="886460"/>
                  </a:lnTo>
                  <a:lnTo>
                    <a:pt x="722122" y="892810"/>
                  </a:lnTo>
                  <a:lnTo>
                    <a:pt x="170688" y="892810"/>
                  </a:lnTo>
                  <a:lnTo>
                    <a:pt x="170688" y="886460"/>
                  </a:lnTo>
                  <a:lnTo>
                    <a:pt x="170688" y="892810"/>
                  </a:lnTo>
                  <a:cubicBezTo>
                    <a:pt x="76454" y="892810"/>
                    <a:pt x="0" y="816356"/>
                    <a:pt x="0" y="722122"/>
                  </a:cubicBezTo>
                  <a:lnTo>
                    <a:pt x="0" y="170688"/>
                  </a:lnTo>
                  <a:lnTo>
                    <a:pt x="6350" y="170688"/>
                  </a:lnTo>
                  <a:lnTo>
                    <a:pt x="0" y="170688"/>
                  </a:lnTo>
                  <a:moveTo>
                    <a:pt x="12700" y="170688"/>
                  </a:moveTo>
                  <a:lnTo>
                    <a:pt x="12700" y="722122"/>
                  </a:lnTo>
                  <a:lnTo>
                    <a:pt x="6350" y="722122"/>
                  </a:lnTo>
                  <a:lnTo>
                    <a:pt x="12700" y="722122"/>
                  </a:lnTo>
                  <a:cubicBezTo>
                    <a:pt x="12700" y="809371"/>
                    <a:pt x="83439" y="880110"/>
                    <a:pt x="170688" y="880110"/>
                  </a:cubicBezTo>
                  <a:lnTo>
                    <a:pt x="722122" y="880110"/>
                  </a:lnTo>
                  <a:cubicBezTo>
                    <a:pt x="809371" y="880110"/>
                    <a:pt x="880110" y="809371"/>
                    <a:pt x="880110" y="722122"/>
                  </a:cubicBezTo>
                  <a:lnTo>
                    <a:pt x="880110" y="170688"/>
                  </a:lnTo>
                  <a:lnTo>
                    <a:pt x="886460" y="170688"/>
                  </a:lnTo>
                  <a:lnTo>
                    <a:pt x="880110" y="170688"/>
                  </a:lnTo>
                  <a:cubicBezTo>
                    <a:pt x="880110" y="83439"/>
                    <a:pt x="809371" y="12700"/>
                    <a:pt x="722122" y="12700"/>
                  </a:cubicBezTo>
                  <a:lnTo>
                    <a:pt x="170688" y="12700"/>
                  </a:lnTo>
                  <a:lnTo>
                    <a:pt x="170688" y="6350"/>
                  </a:lnTo>
                  <a:lnTo>
                    <a:pt x="170688" y="12700"/>
                  </a:lnTo>
                  <a:cubicBezTo>
                    <a:pt x="83439" y="12700"/>
                    <a:pt x="12700" y="83439"/>
                    <a:pt x="12700" y="170688"/>
                  </a:cubicBezTo>
                  <a:close/>
                </a:path>
              </a:pathLst>
            </a:custGeom>
            <a:solidFill>
              <a:srgbClr val="BCC4DB"/>
            </a:solidFill>
          </p:spPr>
        </p:sp>
      </p:grpSp>
      <p:grpSp>
        <p:nvGrpSpPr>
          <p:cNvPr id="34" name="Group 34"/>
          <p:cNvGrpSpPr>
            <a:grpSpLocks noChangeAspect="1"/>
          </p:cNvGrpSpPr>
          <p:nvPr/>
        </p:nvGrpSpPr>
        <p:grpSpPr>
          <a:xfrm>
            <a:off x="8967936" y="6455792"/>
            <a:ext cx="351979" cy="440085"/>
            <a:chOff x="0" y="0"/>
            <a:chExt cx="469305" cy="586780"/>
          </a:xfrm>
        </p:grpSpPr>
        <p:sp>
          <p:nvSpPr>
            <p:cNvPr id="35" name="Freeform 35" descr="preencoded.png"/>
            <p:cNvSpPr/>
            <p:nvPr/>
          </p:nvSpPr>
          <p:spPr>
            <a:xfrm>
              <a:off x="0" y="0"/>
              <a:ext cx="469265" cy="586740"/>
            </a:xfrm>
            <a:custGeom>
              <a:avLst/>
              <a:gdLst/>
              <a:ahLst/>
              <a:cxnLst/>
              <a:rect l="l" t="t" r="r" b="b"/>
              <a:pathLst>
                <a:path w="469265" h="586740">
                  <a:moveTo>
                    <a:pt x="0" y="0"/>
                  </a:moveTo>
                  <a:lnTo>
                    <a:pt x="469265" y="0"/>
                  </a:lnTo>
                  <a:lnTo>
                    <a:pt x="469265" y="586740"/>
                  </a:lnTo>
                  <a:lnTo>
                    <a:pt x="0" y="586740"/>
                  </a:lnTo>
                  <a:lnTo>
                    <a:pt x="0" y="0"/>
                  </a:lnTo>
                  <a:close/>
                </a:path>
              </a:pathLst>
            </a:custGeom>
            <a:blipFill>
              <a:blip r:embed="rId5"/>
              <a:stretch>
                <a:fillRect l="-284" r="-293" b="-6"/>
              </a:stretch>
            </a:blipFill>
          </p:spPr>
        </p:sp>
      </p:grpSp>
      <p:sp>
        <p:nvSpPr>
          <p:cNvPr id="36" name="TextBox 36"/>
          <p:cNvSpPr txBox="1"/>
          <p:nvPr/>
        </p:nvSpPr>
        <p:spPr>
          <a:xfrm>
            <a:off x="1026765" y="6326832"/>
            <a:ext cx="6650385" cy="583555"/>
          </a:xfrm>
          <a:prstGeom prst="rect">
            <a:avLst/>
          </a:prstGeom>
        </p:spPr>
        <p:txBody>
          <a:bodyPr lIns="0" tIns="0" rIns="0" bIns="0" rtlCol="0" anchor="t">
            <a:spAutoFit/>
          </a:bodyPr>
          <a:lstStyle/>
          <a:p>
            <a:pPr algn="r">
              <a:lnSpc>
                <a:spcPts val="3687"/>
              </a:lnSpc>
            </a:pPr>
            <a:r>
              <a:rPr lang="en-US" sz="2249" b="1" u="sng">
                <a:solidFill>
                  <a:srgbClr val="383838"/>
                </a:solidFill>
                <a:latin typeface="Poppins Bold"/>
                <a:ea typeface="Poppins Bold"/>
                <a:cs typeface="Poppins Bold"/>
                <a:sym typeface="Poppins Bold"/>
              </a:rPr>
              <a:t>Differentiating Factors</a:t>
            </a:r>
          </a:p>
        </p:txBody>
      </p:sp>
      <p:sp>
        <p:nvSpPr>
          <p:cNvPr id="37" name="TextBox 37"/>
          <p:cNvSpPr txBox="1"/>
          <p:nvPr/>
        </p:nvSpPr>
        <p:spPr>
          <a:xfrm>
            <a:off x="1026765" y="6972002"/>
            <a:ext cx="6650385" cy="1522065"/>
          </a:xfrm>
          <a:prstGeom prst="rect">
            <a:avLst/>
          </a:prstGeom>
        </p:spPr>
        <p:txBody>
          <a:bodyPr lIns="0" tIns="0" rIns="0" bIns="0" rtlCol="0" anchor="t">
            <a:spAutoFit/>
          </a:bodyPr>
          <a:lstStyle/>
          <a:p>
            <a:pPr algn="r">
              <a:lnSpc>
                <a:spcPts val="3687"/>
              </a:lnSpc>
            </a:pPr>
            <a:r>
              <a:rPr lang="en-US" sz="2249" b="1" u="sng">
                <a:solidFill>
                  <a:srgbClr val="383838"/>
                </a:solidFill>
                <a:latin typeface="Poppins Bold"/>
                <a:ea typeface="Poppins Bold"/>
                <a:cs typeface="Poppins Bold"/>
                <a:sym typeface="Poppins Bold"/>
              </a:rPr>
              <a:t>Continuous Adaptation:</a:t>
            </a:r>
            <a:r>
              <a:rPr lang="en-US" sz="2249" u="sng">
                <a:solidFill>
                  <a:srgbClr val="383838"/>
                </a:solidFill>
                <a:latin typeface="Poppins"/>
                <a:ea typeface="Poppins"/>
                <a:cs typeface="Poppins"/>
                <a:sym typeface="Poppins"/>
              </a:rPr>
              <a:t> </a:t>
            </a:r>
            <a:r>
              <a:rPr lang="en-US" sz="2249">
                <a:solidFill>
                  <a:srgbClr val="383838"/>
                </a:solidFill>
                <a:latin typeface="Poppins"/>
                <a:ea typeface="Poppins"/>
                <a:cs typeface="Poppins"/>
                <a:sym typeface="Poppins"/>
              </a:rPr>
              <a:t>The system evolves with learner data and behaviour, offering long-term personalized mentorship.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981224" y="1404938"/>
            <a:ext cx="8713886" cy="687289"/>
          </a:xfrm>
          <a:prstGeom prst="rect">
            <a:avLst/>
          </a:prstGeom>
        </p:spPr>
        <p:txBody>
          <a:bodyPr lIns="0" tIns="0" rIns="0" bIns="0" rtlCol="0" anchor="t">
            <a:spAutoFit/>
          </a:bodyPr>
          <a:lstStyle/>
          <a:p>
            <a:pPr algn="l">
              <a:lnSpc>
                <a:spcPts val="5062"/>
              </a:lnSpc>
            </a:pPr>
            <a:r>
              <a:rPr lang="en-US" sz="4062" b="1" u="sng">
                <a:solidFill>
                  <a:srgbClr val="383838"/>
                </a:solidFill>
                <a:latin typeface="Arimo Bold"/>
                <a:ea typeface="Arimo Bold"/>
                <a:cs typeface="Arimo Bold"/>
                <a:sym typeface="Arimo Bold"/>
              </a:rPr>
              <a:t>Development Implementation Plan</a:t>
            </a:r>
          </a:p>
        </p:txBody>
      </p:sp>
      <p:sp>
        <p:nvSpPr>
          <p:cNvPr id="7" name="TextBox 7"/>
          <p:cNvSpPr txBox="1"/>
          <p:nvPr/>
        </p:nvSpPr>
        <p:spPr>
          <a:xfrm>
            <a:off x="981224" y="3299221"/>
            <a:ext cx="5487591" cy="643086"/>
          </a:xfrm>
          <a:prstGeom prst="rect">
            <a:avLst/>
          </a:prstGeom>
        </p:spPr>
        <p:txBody>
          <a:bodyPr lIns="0" tIns="0" rIns="0" bIns="0" rtlCol="0" anchor="t">
            <a:spAutoFit/>
          </a:bodyPr>
          <a:lstStyle/>
          <a:p>
            <a:pPr algn="r">
              <a:lnSpc>
                <a:spcPts val="4062"/>
              </a:lnSpc>
            </a:pPr>
            <a:r>
              <a:rPr lang="en-US" sz="2499" b="1" u="sng">
                <a:solidFill>
                  <a:srgbClr val="383838"/>
                </a:solidFill>
                <a:latin typeface="Poppins Bold"/>
                <a:ea typeface="Poppins Bold"/>
                <a:cs typeface="Poppins Bold"/>
                <a:sym typeface="Poppins Bold"/>
              </a:rPr>
              <a:t>Phase 1 – Ideation &amp; Prototype</a:t>
            </a:r>
          </a:p>
        </p:txBody>
      </p:sp>
      <p:sp>
        <p:nvSpPr>
          <p:cNvPr id="8" name="TextBox 8"/>
          <p:cNvSpPr txBox="1"/>
          <p:nvPr/>
        </p:nvSpPr>
        <p:spPr>
          <a:xfrm>
            <a:off x="981224" y="3993356"/>
            <a:ext cx="5487591" cy="935831"/>
          </a:xfrm>
          <a:prstGeom prst="rect">
            <a:avLst/>
          </a:prstGeom>
        </p:spPr>
        <p:txBody>
          <a:bodyPr lIns="0" tIns="0" rIns="0" bIns="0" rtlCol="0" anchor="t">
            <a:spAutoFit/>
          </a:bodyPr>
          <a:lstStyle/>
          <a:p>
            <a:pPr algn="r">
              <a:lnSpc>
                <a:spcPts val="3250"/>
              </a:lnSpc>
            </a:pPr>
            <a:r>
              <a:rPr lang="en-US" sz="2000">
                <a:solidFill>
                  <a:srgbClr val="383838"/>
                </a:solidFill>
                <a:latin typeface="Poppins"/>
                <a:ea typeface="Poppins"/>
                <a:cs typeface="Poppins"/>
                <a:sym typeface="Poppins"/>
              </a:rPr>
              <a:t>Build a minimal roadmap generator with simple AI integration.</a:t>
            </a:r>
          </a:p>
        </p:txBody>
      </p:sp>
      <p:grpSp>
        <p:nvGrpSpPr>
          <p:cNvPr id="9" name="Group 9"/>
          <p:cNvGrpSpPr>
            <a:grpSpLocks noChangeAspect="1"/>
          </p:cNvGrpSpPr>
          <p:nvPr/>
        </p:nvGrpSpPr>
        <p:grpSpPr>
          <a:xfrm>
            <a:off x="6858297" y="3442098"/>
            <a:ext cx="4571108" cy="4571108"/>
            <a:chOff x="0" y="0"/>
            <a:chExt cx="6094810" cy="6094810"/>
          </a:xfrm>
        </p:grpSpPr>
        <p:sp>
          <p:nvSpPr>
            <p:cNvPr id="10" name="Freeform 10" descr="preencoded.png"/>
            <p:cNvSpPr/>
            <p:nvPr/>
          </p:nvSpPr>
          <p:spPr>
            <a:xfrm>
              <a:off x="0" y="0"/>
              <a:ext cx="6094857" cy="6094857"/>
            </a:xfrm>
            <a:custGeom>
              <a:avLst/>
              <a:gdLst/>
              <a:ahLst/>
              <a:cxnLst/>
              <a:rect l="l" t="t" r="r" b="b"/>
              <a:pathLst>
                <a:path w="6094857" h="6094857">
                  <a:moveTo>
                    <a:pt x="0" y="0"/>
                  </a:moveTo>
                  <a:lnTo>
                    <a:pt x="6094857" y="0"/>
                  </a:lnTo>
                  <a:lnTo>
                    <a:pt x="6094857" y="6094857"/>
                  </a:lnTo>
                  <a:lnTo>
                    <a:pt x="0" y="6094857"/>
                  </a:lnTo>
                  <a:lnTo>
                    <a:pt x="0" y="0"/>
                  </a:lnTo>
                  <a:close/>
                </a:path>
              </a:pathLst>
            </a:custGeom>
            <a:blipFill>
              <a:blip r:embed="rId3"/>
              <a:stretch>
                <a:fillRect/>
              </a:stretch>
            </a:blipFill>
          </p:spPr>
        </p:sp>
      </p:grpSp>
      <p:grpSp>
        <p:nvGrpSpPr>
          <p:cNvPr id="11" name="Group 11"/>
          <p:cNvGrpSpPr/>
          <p:nvPr/>
        </p:nvGrpSpPr>
        <p:grpSpPr>
          <a:xfrm>
            <a:off x="7034659" y="4105126"/>
            <a:ext cx="658714" cy="658714"/>
            <a:chOff x="0" y="0"/>
            <a:chExt cx="878285" cy="878285"/>
          </a:xfrm>
        </p:grpSpPr>
        <p:sp>
          <p:nvSpPr>
            <p:cNvPr id="12" name="Freeform 12"/>
            <p:cNvSpPr/>
            <p:nvPr/>
          </p:nvSpPr>
          <p:spPr>
            <a:xfrm>
              <a:off x="6350" y="6350"/>
              <a:ext cx="865632" cy="865632"/>
            </a:xfrm>
            <a:custGeom>
              <a:avLst/>
              <a:gdLst/>
              <a:ahLst/>
              <a:cxnLst/>
              <a:rect l="l" t="t" r="r" b="b"/>
              <a:pathLst>
                <a:path w="865632" h="865632">
                  <a:moveTo>
                    <a:pt x="0" y="432816"/>
                  </a:moveTo>
                  <a:cubicBezTo>
                    <a:pt x="0" y="193802"/>
                    <a:pt x="193802" y="0"/>
                    <a:pt x="432816" y="0"/>
                  </a:cubicBezTo>
                  <a:cubicBezTo>
                    <a:pt x="671830" y="0"/>
                    <a:pt x="865632" y="193802"/>
                    <a:pt x="865632" y="432816"/>
                  </a:cubicBezTo>
                  <a:cubicBezTo>
                    <a:pt x="865632" y="671830"/>
                    <a:pt x="671830" y="865632"/>
                    <a:pt x="432816" y="865632"/>
                  </a:cubicBezTo>
                  <a:cubicBezTo>
                    <a:pt x="193802" y="865632"/>
                    <a:pt x="0" y="671830"/>
                    <a:pt x="0" y="432816"/>
                  </a:cubicBezTo>
                  <a:close/>
                </a:path>
              </a:pathLst>
            </a:custGeom>
            <a:solidFill>
              <a:srgbClr val="D6DEF5"/>
            </a:solidFill>
          </p:spPr>
        </p:sp>
        <p:sp>
          <p:nvSpPr>
            <p:cNvPr id="13" name="Freeform 13"/>
            <p:cNvSpPr/>
            <p:nvPr/>
          </p:nvSpPr>
          <p:spPr>
            <a:xfrm>
              <a:off x="0" y="0"/>
              <a:ext cx="878332" cy="878332"/>
            </a:xfrm>
            <a:custGeom>
              <a:avLst/>
              <a:gdLst/>
              <a:ahLst/>
              <a:cxnLst/>
              <a:rect l="l" t="t" r="r" b="b"/>
              <a:pathLst>
                <a:path w="878332" h="878332">
                  <a:moveTo>
                    <a:pt x="0" y="439166"/>
                  </a:moveTo>
                  <a:cubicBezTo>
                    <a:pt x="0" y="196596"/>
                    <a:pt x="196596" y="0"/>
                    <a:pt x="439166" y="0"/>
                  </a:cubicBezTo>
                  <a:cubicBezTo>
                    <a:pt x="442722" y="0"/>
                    <a:pt x="445516" y="2794"/>
                    <a:pt x="445516" y="6350"/>
                  </a:cubicBezTo>
                  <a:lnTo>
                    <a:pt x="439166" y="6350"/>
                  </a:lnTo>
                  <a:lnTo>
                    <a:pt x="439166" y="0"/>
                  </a:lnTo>
                  <a:lnTo>
                    <a:pt x="439166" y="6350"/>
                  </a:lnTo>
                  <a:lnTo>
                    <a:pt x="439166" y="0"/>
                  </a:lnTo>
                  <a:cubicBezTo>
                    <a:pt x="681736" y="0"/>
                    <a:pt x="878332" y="196596"/>
                    <a:pt x="878332" y="439166"/>
                  </a:cubicBezTo>
                  <a:cubicBezTo>
                    <a:pt x="878332" y="442087"/>
                    <a:pt x="876300" y="444627"/>
                    <a:pt x="873506" y="445389"/>
                  </a:cubicBezTo>
                  <a:lnTo>
                    <a:pt x="871982" y="439166"/>
                  </a:lnTo>
                  <a:lnTo>
                    <a:pt x="878332" y="439166"/>
                  </a:lnTo>
                  <a:cubicBezTo>
                    <a:pt x="878332" y="681736"/>
                    <a:pt x="681736" y="878332"/>
                    <a:pt x="439166" y="878332"/>
                  </a:cubicBezTo>
                  <a:lnTo>
                    <a:pt x="439166" y="871982"/>
                  </a:lnTo>
                  <a:lnTo>
                    <a:pt x="439166" y="865632"/>
                  </a:lnTo>
                  <a:lnTo>
                    <a:pt x="439166" y="871982"/>
                  </a:lnTo>
                  <a:lnTo>
                    <a:pt x="439166" y="878332"/>
                  </a:lnTo>
                  <a:cubicBezTo>
                    <a:pt x="196596" y="878332"/>
                    <a:pt x="0" y="681736"/>
                    <a:pt x="0" y="439166"/>
                  </a:cubicBezTo>
                  <a:lnTo>
                    <a:pt x="6350" y="439166"/>
                  </a:lnTo>
                  <a:lnTo>
                    <a:pt x="0" y="439166"/>
                  </a:lnTo>
                  <a:moveTo>
                    <a:pt x="12700" y="439166"/>
                  </a:moveTo>
                  <a:lnTo>
                    <a:pt x="6350" y="439166"/>
                  </a:lnTo>
                  <a:lnTo>
                    <a:pt x="12700" y="439166"/>
                  </a:lnTo>
                  <a:cubicBezTo>
                    <a:pt x="12700" y="674624"/>
                    <a:pt x="203581" y="865632"/>
                    <a:pt x="439166" y="865632"/>
                  </a:cubicBezTo>
                  <a:cubicBezTo>
                    <a:pt x="442722" y="865632"/>
                    <a:pt x="445516" y="868426"/>
                    <a:pt x="445516" y="871982"/>
                  </a:cubicBezTo>
                  <a:cubicBezTo>
                    <a:pt x="445516" y="875538"/>
                    <a:pt x="442722" y="878332"/>
                    <a:pt x="439166" y="878332"/>
                  </a:cubicBezTo>
                  <a:cubicBezTo>
                    <a:pt x="435610" y="878332"/>
                    <a:pt x="432816" y="875538"/>
                    <a:pt x="432816" y="871982"/>
                  </a:cubicBezTo>
                  <a:cubicBezTo>
                    <a:pt x="432816" y="868426"/>
                    <a:pt x="435610" y="865632"/>
                    <a:pt x="439166" y="865632"/>
                  </a:cubicBezTo>
                  <a:cubicBezTo>
                    <a:pt x="674624" y="865632"/>
                    <a:pt x="865632" y="674751"/>
                    <a:pt x="865632" y="439166"/>
                  </a:cubicBezTo>
                  <a:cubicBezTo>
                    <a:pt x="865632" y="436245"/>
                    <a:pt x="867664" y="433705"/>
                    <a:pt x="870458" y="432943"/>
                  </a:cubicBezTo>
                  <a:lnTo>
                    <a:pt x="871982" y="439166"/>
                  </a:lnTo>
                  <a:lnTo>
                    <a:pt x="865632" y="439166"/>
                  </a:lnTo>
                  <a:cubicBezTo>
                    <a:pt x="865632" y="203581"/>
                    <a:pt x="674624" y="12700"/>
                    <a:pt x="439166" y="12700"/>
                  </a:cubicBezTo>
                  <a:cubicBezTo>
                    <a:pt x="435610" y="12700"/>
                    <a:pt x="432816" y="9906"/>
                    <a:pt x="432816" y="6350"/>
                  </a:cubicBezTo>
                  <a:lnTo>
                    <a:pt x="439166" y="6350"/>
                  </a:lnTo>
                  <a:lnTo>
                    <a:pt x="439166" y="12700"/>
                  </a:lnTo>
                  <a:cubicBezTo>
                    <a:pt x="203581" y="12700"/>
                    <a:pt x="12700" y="203581"/>
                    <a:pt x="12700" y="439166"/>
                  </a:cubicBezTo>
                  <a:close/>
                </a:path>
              </a:pathLst>
            </a:custGeom>
            <a:solidFill>
              <a:srgbClr val="BCC4DB"/>
            </a:solidFill>
          </p:spPr>
        </p:sp>
      </p:grpSp>
      <p:sp>
        <p:nvSpPr>
          <p:cNvPr id="14" name="TextBox 14"/>
          <p:cNvSpPr txBox="1"/>
          <p:nvPr/>
        </p:nvSpPr>
        <p:spPr>
          <a:xfrm>
            <a:off x="7217866" y="4147096"/>
            <a:ext cx="292150" cy="469850"/>
          </a:xfrm>
          <a:prstGeom prst="rect">
            <a:avLst/>
          </a:prstGeom>
        </p:spPr>
        <p:txBody>
          <a:bodyPr lIns="0" tIns="0" rIns="0" bIns="0" rtlCol="0" anchor="t">
            <a:spAutoFit/>
          </a:bodyPr>
          <a:lstStyle/>
          <a:p>
            <a:pPr algn="l">
              <a:lnSpc>
                <a:spcPts val="3624"/>
              </a:lnSpc>
            </a:pPr>
            <a:r>
              <a:rPr lang="en-US" sz="2249">
                <a:solidFill>
                  <a:srgbClr val="383838"/>
                </a:solidFill>
                <a:latin typeface="Arimo"/>
                <a:ea typeface="Arimo"/>
                <a:cs typeface="Arimo"/>
                <a:sym typeface="Arimo"/>
              </a:rPr>
              <a:t>1</a:t>
            </a:r>
          </a:p>
        </p:txBody>
      </p:sp>
      <p:sp>
        <p:nvSpPr>
          <p:cNvPr id="15" name="TextBox 15"/>
          <p:cNvSpPr txBox="1"/>
          <p:nvPr/>
        </p:nvSpPr>
        <p:spPr>
          <a:xfrm>
            <a:off x="10152906" y="2434084"/>
            <a:ext cx="5487740" cy="643086"/>
          </a:xfrm>
          <a:prstGeom prst="rect">
            <a:avLst/>
          </a:prstGeom>
        </p:spPr>
        <p:txBody>
          <a:bodyPr lIns="0" tIns="0" rIns="0" bIns="0" rtlCol="0" anchor="t">
            <a:spAutoFit/>
          </a:bodyPr>
          <a:lstStyle/>
          <a:p>
            <a:pPr algn="l">
              <a:lnSpc>
                <a:spcPts val="4062"/>
              </a:lnSpc>
            </a:pPr>
            <a:r>
              <a:rPr lang="en-US" sz="2499" b="1" u="sng">
                <a:solidFill>
                  <a:srgbClr val="383838"/>
                </a:solidFill>
                <a:latin typeface="Poppins Bold"/>
                <a:ea typeface="Poppins Bold"/>
                <a:cs typeface="Poppins Bold"/>
                <a:sym typeface="Poppins Bold"/>
              </a:rPr>
              <a:t>Phase 2 – Authentication &amp; Tiers</a:t>
            </a:r>
          </a:p>
        </p:txBody>
      </p:sp>
      <p:sp>
        <p:nvSpPr>
          <p:cNvPr id="16" name="TextBox 16"/>
          <p:cNvSpPr txBox="1"/>
          <p:nvPr/>
        </p:nvSpPr>
        <p:spPr>
          <a:xfrm>
            <a:off x="10714881" y="3083049"/>
            <a:ext cx="5487740" cy="1351360"/>
          </a:xfrm>
          <a:prstGeom prst="rect">
            <a:avLst/>
          </a:prstGeom>
        </p:spPr>
        <p:txBody>
          <a:bodyPr lIns="0" tIns="0" rIns="0" bIns="0" rtlCol="0" anchor="t">
            <a:spAutoFit/>
          </a:bodyPr>
          <a:lstStyle/>
          <a:p>
            <a:pPr algn="l">
              <a:lnSpc>
                <a:spcPts val="3250"/>
              </a:lnSpc>
            </a:pPr>
            <a:r>
              <a:rPr lang="en-US" sz="2000">
                <a:solidFill>
                  <a:srgbClr val="383838"/>
                </a:solidFill>
                <a:latin typeface="Poppins"/>
                <a:ea typeface="Poppins"/>
                <a:cs typeface="Poppins"/>
                <a:sym typeface="Poppins"/>
              </a:rPr>
              <a:t>Add Clerk for login, implement free/premium features, connect database.</a:t>
            </a:r>
          </a:p>
        </p:txBody>
      </p:sp>
      <p:grpSp>
        <p:nvGrpSpPr>
          <p:cNvPr id="17" name="Group 17"/>
          <p:cNvGrpSpPr>
            <a:grpSpLocks noChangeAspect="1"/>
          </p:cNvGrpSpPr>
          <p:nvPr/>
        </p:nvGrpSpPr>
        <p:grpSpPr>
          <a:xfrm>
            <a:off x="6858297" y="3442098"/>
            <a:ext cx="4571108" cy="4571108"/>
            <a:chOff x="0" y="0"/>
            <a:chExt cx="6094810" cy="6094810"/>
          </a:xfrm>
        </p:grpSpPr>
        <p:sp>
          <p:nvSpPr>
            <p:cNvPr id="18" name="Freeform 18" descr="preencoded.png"/>
            <p:cNvSpPr/>
            <p:nvPr/>
          </p:nvSpPr>
          <p:spPr>
            <a:xfrm>
              <a:off x="0" y="0"/>
              <a:ext cx="6094857" cy="6094857"/>
            </a:xfrm>
            <a:custGeom>
              <a:avLst/>
              <a:gdLst/>
              <a:ahLst/>
              <a:cxnLst/>
              <a:rect l="l" t="t" r="r" b="b"/>
              <a:pathLst>
                <a:path w="6094857" h="6094857">
                  <a:moveTo>
                    <a:pt x="0" y="0"/>
                  </a:moveTo>
                  <a:lnTo>
                    <a:pt x="6094857" y="0"/>
                  </a:lnTo>
                  <a:lnTo>
                    <a:pt x="6094857" y="6094857"/>
                  </a:lnTo>
                  <a:lnTo>
                    <a:pt x="0" y="6094857"/>
                  </a:lnTo>
                  <a:lnTo>
                    <a:pt x="0" y="0"/>
                  </a:lnTo>
                  <a:close/>
                </a:path>
              </a:pathLst>
            </a:custGeom>
            <a:blipFill>
              <a:blip r:embed="rId4"/>
              <a:stretch>
                <a:fillRect/>
              </a:stretch>
            </a:blipFill>
          </p:spPr>
        </p:sp>
      </p:grpSp>
      <p:grpSp>
        <p:nvGrpSpPr>
          <p:cNvPr id="19" name="Group 19"/>
          <p:cNvGrpSpPr/>
          <p:nvPr/>
        </p:nvGrpSpPr>
        <p:grpSpPr>
          <a:xfrm>
            <a:off x="9494192" y="3306067"/>
            <a:ext cx="658714" cy="658714"/>
            <a:chOff x="0" y="0"/>
            <a:chExt cx="878285" cy="878285"/>
          </a:xfrm>
        </p:grpSpPr>
        <p:sp>
          <p:nvSpPr>
            <p:cNvPr id="20" name="Freeform 20"/>
            <p:cNvSpPr/>
            <p:nvPr/>
          </p:nvSpPr>
          <p:spPr>
            <a:xfrm>
              <a:off x="6350" y="6350"/>
              <a:ext cx="865632" cy="865632"/>
            </a:xfrm>
            <a:custGeom>
              <a:avLst/>
              <a:gdLst/>
              <a:ahLst/>
              <a:cxnLst/>
              <a:rect l="l" t="t" r="r" b="b"/>
              <a:pathLst>
                <a:path w="865632" h="865632">
                  <a:moveTo>
                    <a:pt x="0" y="432816"/>
                  </a:moveTo>
                  <a:cubicBezTo>
                    <a:pt x="0" y="193802"/>
                    <a:pt x="193802" y="0"/>
                    <a:pt x="432816" y="0"/>
                  </a:cubicBezTo>
                  <a:cubicBezTo>
                    <a:pt x="671830" y="0"/>
                    <a:pt x="865632" y="193802"/>
                    <a:pt x="865632" y="432816"/>
                  </a:cubicBezTo>
                  <a:cubicBezTo>
                    <a:pt x="865632" y="671830"/>
                    <a:pt x="671830" y="865632"/>
                    <a:pt x="432816" y="865632"/>
                  </a:cubicBezTo>
                  <a:cubicBezTo>
                    <a:pt x="193802" y="865632"/>
                    <a:pt x="0" y="671830"/>
                    <a:pt x="0" y="432816"/>
                  </a:cubicBezTo>
                  <a:close/>
                </a:path>
              </a:pathLst>
            </a:custGeom>
            <a:solidFill>
              <a:srgbClr val="D6DEF5"/>
            </a:solidFill>
          </p:spPr>
        </p:sp>
        <p:sp>
          <p:nvSpPr>
            <p:cNvPr id="21" name="Freeform 21"/>
            <p:cNvSpPr/>
            <p:nvPr/>
          </p:nvSpPr>
          <p:spPr>
            <a:xfrm>
              <a:off x="0" y="0"/>
              <a:ext cx="878332" cy="878332"/>
            </a:xfrm>
            <a:custGeom>
              <a:avLst/>
              <a:gdLst/>
              <a:ahLst/>
              <a:cxnLst/>
              <a:rect l="l" t="t" r="r" b="b"/>
              <a:pathLst>
                <a:path w="878332" h="878332">
                  <a:moveTo>
                    <a:pt x="0" y="439166"/>
                  </a:moveTo>
                  <a:cubicBezTo>
                    <a:pt x="0" y="196596"/>
                    <a:pt x="196596" y="0"/>
                    <a:pt x="439166" y="0"/>
                  </a:cubicBezTo>
                  <a:cubicBezTo>
                    <a:pt x="442722" y="0"/>
                    <a:pt x="445516" y="2794"/>
                    <a:pt x="445516" y="6350"/>
                  </a:cubicBezTo>
                  <a:lnTo>
                    <a:pt x="439166" y="6350"/>
                  </a:lnTo>
                  <a:lnTo>
                    <a:pt x="439166" y="0"/>
                  </a:lnTo>
                  <a:lnTo>
                    <a:pt x="439166" y="6350"/>
                  </a:lnTo>
                  <a:lnTo>
                    <a:pt x="439166" y="0"/>
                  </a:lnTo>
                  <a:cubicBezTo>
                    <a:pt x="681736" y="0"/>
                    <a:pt x="878332" y="196596"/>
                    <a:pt x="878332" y="439166"/>
                  </a:cubicBezTo>
                  <a:cubicBezTo>
                    <a:pt x="878332" y="442087"/>
                    <a:pt x="876300" y="444627"/>
                    <a:pt x="873506" y="445389"/>
                  </a:cubicBezTo>
                  <a:lnTo>
                    <a:pt x="871982" y="439166"/>
                  </a:lnTo>
                  <a:lnTo>
                    <a:pt x="878332" y="439166"/>
                  </a:lnTo>
                  <a:cubicBezTo>
                    <a:pt x="878332" y="681736"/>
                    <a:pt x="681736" y="878332"/>
                    <a:pt x="439166" y="878332"/>
                  </a:cubicBezTo>
                  <a:lnTo>
                    <a:pt x="439166" y="871982"/>
                  </a:lnTo>
                  <a:lnTo>
                    <a:pt x="439166" y="865632"/>
                  </a:lnTo>
                  <a:lnTo>
                    <a:pt x="439166" y="871982"/>
                  </a:lnTo>
                  <a:lnTo>
                    <a:pt x="439166" y="878332"/>
                  </a:lnTo>
                  <a:cubicBezTo>
                    <a:pt x="196596" y="878332"/>
                    <a:pt x="0" y="681736"/>
                    <a:pt x="0" y="439166"/>
                  </a:cubicBezTo>
                  <a:lnTo>
                    <a:pt x="6350" y="439166"/>
                  </a:lnTo>
                  <a:lnTo>
                    <a:pt x="0" y="439166"/>
                  </a:lnTo>
                  <a:moveTo>
                    <a:pt x="12700" y="439166"/>
                  </a:moveTo>
                  <a:lnTo>
                    <a:pt x="6350" y="439166"/>
                  </a:lnTo>
                  <a:lnTo>
                    <a:pt x="12700" y="439166"/>
                  </a:lnTo>
                  <a:cubicBezTo>
                    <a:pt x="12700" y="674624"/>
                    <a:pt x="203581" y="865632"/>
                    <a:pt x="439166" y="865632"/>
                  </a:cubicBezTo>
                  <a:cubicBezTo>
                    <a:pt x="442722" y="865632"/>
                    <a:pt x="445516" y="868426"/>
                    <a:pt x="445516" y="871982"/>
                  </a:cubicBezTo>
                  <a:cubicBezTo>
                    <a:pt x="445516" y="875538"/>
                    <a:pt x="442722" y="878332"/>
                    <a:pt x="439166" y="878332"/>
                  </a:cubicBezTo>
                  <a:cubicBezTo>
                    <a:pt x="435610" y="878332"/>
                    <a:pt x="432816" y="875538"/>
                    <a:pt x="432816" y="871982"/>
                  </a:cubicBezTo>
                  <a:cubicBezTo>
                    <a:pt x="432816" y="868426"/>
                    <a:pt x="435610" y="865632"/>
                    <a:pt x="439166" y="865632"/>
                  </a:cubicBezTo>
                  <a:cubicBezTo>
                    <a:pt x="674624" y="865632"/>
                    <a:pt x="865632" y="674751"/>
                    <a:pt x="865632" y="439166"/>
                  </a:cubicBezTo>
                  <a:cubicBezTo>
                    <a:pt x="865632" y="436245"/>
                    <a:pt x="867664" y="433705"/>
                    <a:pt x="870458" y="432943"/>
                  </a:cubicBezTo>
                  <a:lnTo>
                    <a:pt x="871982" y="439166"/>
                  </a:lnTo>
                  <a:lnTo>
                    <a:pt x="865632" y="439166"/>
                  </a:lnTo>
                  <a:cubicBezTo>
                    <a:pt x="865632" y="203581"/>
                    <a:pt x="674624" y="12700"/>
                    <a:pt x="439166" y="12700"/>
                  </a:cubicBezTo>
                  <a:cubicBezTo>
                    <a:pt x="435610" y="12700"/>
                    <a:pt x="432816" y="9906"/>
                    <a:pt x="432816" y="6350"/>
                  </a:cubicBezTo>
                  <a:lnTo>
                    <a:pt x="439166" y="6350"/>
                  </a:lnTo>
                  <a:lnTo>
                    <a:pt x="439166" y="12700"/>
                  </a:lnTo>
                  <a:cubicBezTo>
                    <a:pt x="203581" y="12700"/>
                    <a:pt x="12700" y="203581"/>
                    <a:pt x="12700" y="439166"/>
                  </a:cubicBezTo>
                  <a:close/>
                </a:path>
              </a:pathLst>
            </a:custGeom>
            <a:solidFill>
              <a:srgbClr val="BCC4DB"/>
            </a:solidFill>
          </p:spPr>
        </p:sp>
      </p:grpSp>
      <p:sp>
        <p:nvSpPr>
          <p:cNvPr id="22" name="TextBox 22"/>
          <p:cNvSpPr txBox="1"/>
          <p:nvPr/>
        </p:nvSpPr>
        <p:spPr>
          <a:xfrm>
            <a:off x="9677400" y="3348037"/>
            <a:ext cx="292150" cy="469850"/>
          </a:xfrm>
          <a:prstGeom prst="rect">
            <a:avLst/>
          </a:prstGeom>
        </p:spPr>
        <p:txBody>
          <a:bodyPr lIns="0" tIns="0" rIns="0" bIns="0" rtlCol="0" anchor="t">
            <a:spAutoFit/>
          </a:bodyPr>
          <a:lstStyle/>
          <a:p>
            <a:pPr algn="l">
              <a:lnSpc>
                <a:spcPts val="3624"/>
              </a:lnSpc>
            </a:pPr>
            <a:r>
              <a:rPr lang="en-US" sz="2249">
                <a:solidFill>
                  <a:srgbClr val="383838"/>
                </a:solidFill>
                <a:latin typeface="Arimo"/>
                <a:ea typeface="Arimo"/>
                <a:cs typeface="Arimo"/>
                <a:sym typeface="Arimo"/>
              </a:rPr>
              <a:t>2</a:t>
            </a:r>
          </a:p>
        </p:txBody>
      </p:sp>
      <p:sp>
        <p:nvSpPr>
          <p:cNvPr id="23" name="TextBox 23"/>
          <p:cNvSpPr txBox="1"/>
          <p:nvPr/>
        </p:nvSpPr>
        <p:spPr>
          <a:xfrm>
            <a:off x="11014322" y="5019675"/>
            <a:ext cx="6233071" cy="503237"/>
          </a:xfrm>
          <a:prstGeom prst="rect">
            <a:avLst/>
          </a:prstGeom>
        </p:spPr>
        <p:txBody>
          <a:bodyPr lIns="0" tIns="0" rIns="0" bIns="0" rtlCol="0" anchor="t">
            <a:spAutoFit/>
          </a:bodyPr>
          <a:lstStyle/>
          <a:p>
            <a:pPr algn="r">
              <a:lnSpc>
                <a:spcPts val="4062"/>
              </a:lnSpc>
            </a:pPr>
            <a:r>
              <a:rPr lang="en-US" sz="2499" b="1" u="sng">
                <a:solidFill>
                  <a:srgbClr val="383838"/>
                </a:solidFill>
                <a:latin typeface="Poppins Bold"/>
                <a:ea typeface="Poppins Bold"/>
                <a:cs typeface="Poppins Bold"/>
                <a:sym typeface="Poppins Bold"/>
              </a:rPr>
              <a:t>Phase 3– Multi-Agent Integration</a:t>
            </a:r>
          </a:p>
        </p:txBody>
      </p:sp>
      <p:sp>
        <p:nvSpPr>
          <p:cNvPr id="24" name="TextBox 24"/>
          <p:cNvSpPr txBox="1"/>
          <p:nvPr/>
        </p:nvSpPr>
        <p:spPr>
          <a:xfrm>
            <a:off x="11429405" y="5536704"/>
            <a:ext cx="5357812" cy="935831"/>
          </a:xfrm>
          <a:prstGeom prst="rect">
            <a:avLst/>
          </a:prstGeom>
        </p:spPr>
        <p:txBody>
          <a:bodyPr lIns="0" tIns="0" rIns="0" bIns="0" rtlCol="0" anchor="t">
            <a:spAutoFit/>
          </a:bodyPr>
          <a:lstStyle/>
          <a:p>
            <a:pPr algn="r">
              <a:lnSpc>
                <a:spcPts val="3250"/>
              </a:lnSpc>
            </a:pPr>
            <a:r>
              <a:rPr lang="en-US" sz="2000">
                <a:solidFill>
                  <a:srgbClr val="383838"/>
                </a:solidFill>
                <a:latin typeface="Poppins"/>
                <a:ea typeface="Poppins"/>
                <a:cs typeface="Poppins"/>
                <a:sym typeface="Poppins"/>
              </a:rPr>
              <a:t>Introduce LangGraph workflows for planner, evaluator, and tutor..</a:t>
            </a:r>
          </a:p>
        </p:txBody>
      </p:sp>
      <p:grpSp>
        <p:nvGrpSpPr>
          <p:cNvPr id="25" name="Group 25"/>
          <p:cNvGrpSpPr>
            <a:grpSpLocks noChangeAspect="1"/>
          </p:cNvGrpSpPr>
          <p:nvPr/>
        </p:nvGrpSpPr>
        <p:grpSpPr>
          <a:xfrm>
            <a:off x="6858297" y="3442098"/>
            <a:ext cx="4571108" cy="4571108"/>
            <a:chOff x="0" y="0"/>
            <a:chExt cx="6094810" cy="6094810"/>
          </a:xfrm>
        </p:grpSpPr>
        <p:sp>
          <p:nvSpPr>
            <p:cNvPr id="26" name="Freeform 26" descr="preencoded.png"/>
            <p:cNvSpPr/>
            <p:nvPr/>
          </p:nvSpPr>
          <p:spPr>
            <a:xfrm>
              <a:off x="0" y="0"/>
              <a:ext cx="6094857" cy="6094857"/>
            </a:xfrm>
            <a:custGeom>
              <a:avLst/>
              <a:gdLst/>
              <a:ahLst/>
              <a:cxnLst/>
              <a:rect l="l" t="t" r="r" b="b"/>
              <a:pathLst>
                <a:path w="6094857" h="6094857">
                  <a:moveTo>
                    <a:pt x="0" y="0"/>
                  </a:moveTo>
                  <a:lnTo>
                    <a:pt x="6094857" y="0"/>
                  </a:lnTo>
                  <a:lnTo>
                    <a:pt x="6094857" y="6094857"/>
                  </a:lnTo>
                  <a:lnTo>
                    <a:pt x="0" y="6094857"/>
                  </a:lnTo>
                  <a:lnTo>
                    <a:pt x="0" y="0"/>
                  </a:lnTo>
                  <a:close/>
                </a:path>
              </a:pathLst>
            </a:custGeom>
            <a:blipFill>
              <a:blip r:embed="rId5"/>
              <a:stretch>
                <a:fillRect/>
              </a:stretch>
            </a:blipFill>
          </p:spPr>
        </p:sp>
      </p:grpSp>
      <p:grpSp>
        <p:nvGrpSpPr>
          <p:cNvPr id="27" name="Group 27"/>
          <p:cNvGrpSpPr/>
          <p:nvPr/>
        </p:nvGrpSpPr>
        <p:grpSpPr>
          <a:xfrm>
            <a:off x="11014322" y="5398294"/>
            <a:ext cx="658714" cy="658714"/>
            <a:chOff x="0" y="0"/>
            <a:chExt cx="878285" cy="878285"/>
          </a:xfrm>
        </p:grpSpPr>
        <p:sp>
          <p:nvSpPr>
            <p:cNvPr id="28" name="Freeform 28"/>
            <p:cNvSpPr/>
            <p:nvPr/>
          </p:nvSpPr>
          <p:spPr>
            <a:xfrm>
              <a:off x="6350" y="6350"/>
              <a:ext cx="865632" cy="865632"/>
            </a:xfrm>
            <a:custGeom>
              <a:avLst/>
              <a:gdLst/>
              <a:ahLst/>
              <a:cxnLst/>
              <a:rect l="l" t="t" r="r" b="b"/>
              <a:pathLst>
                <a:path w="865632" h="865632">
                  <a:moveTo>
                    <a:pt x="0" y="432816"/>
                  </a:moveTo>
                  <a:cubicBezTo>
                    <a:pt x="0" y="193802"/>
                    <a:pt x="193802" y="0"/>
                    <a:pt x="432816" y="0"/>
                  </a:cubicBezTo>
                  <a:cubicBezTo>
                    <a:pt x="671830" y="0"/>
                    <a:pt x="865632" y="193802"/>
                    <a:pt x="865632" y="432816"/>
                  </a:cubicBezTo>
                  <a:cubicBezTo>
                    <a:pt x="865632" y="671830"/>
                    <a:pt x="671830" y="865632"/>
                    <a:pt x="432816" y="865632"/>
                  </a:cubicBezTo>
                  <a:cubicBezTo>
                    <a:pt x="193802" y="865632"/>
                    <a:pt x="0" y="671830"/>
                    <a:pt x="0" y="432816"/>
                  </a:cubicBezTo>
                  <a:close/>
                </a:path>
              </a:pathLst>
            </a:custGeom>
            <a:solidFill>
              <a:srgbClr val="D6DEF5"/>
            </a:solidFill>
          </p:spPr>
        </p:sp>
        <p:sp>
          <p:nvSpPr>
            <p:cNvPr id="29" name="Freeform 29"/>
            <p:cNvSpPr/>
            <p:nvPr/>
          </p:nvSpPr>
          <p:spPr>
            <a:xfrm>
              <a:off x="0" y="0"/>
              <a:ext cx="878332" cy="878332"/>
            </a:xfrm>
            <a:custGeom>
              <a:avLst/>
              <a:gdLst/>
              <a:ahLst/>
              <a:cxnLst/>
              <a:rect l="l" t="t" r="r" b="b"/>
              <a:pathLst>
                <a:path w="878332" h="878332">
                  <a:moveTo>
                    <a:pt x="0" y="439166"/>
                  </a:moveTo>
                  <a:cubicBezTo>
                    <a:pt x="0" y="196596"/>
                    <a:pt x="196596" y="0"/>
                    <a:pt x="439166" y="0"/>
                  </a:cubicBezTo>
                  <a:cubicBezTo>
                    <a:pt x="442722" y="0"/>
                    <a:pt x="445516" y="2794"/>
                    <a:pt x="445516" y="6350"/>
                  </a:cubicBezTo>
                  <a:lnTo>
                    <a:pt x="439166" y="6350"/>
                  </a:lnTo>
                  <a:lnTo>
                    <a:pt x="439166" y="0"/>
                  </a:lnTo>
                  <a:lnTo>
                    <a:pt x="439166" y="6350"/>
                  </a:lnTo>
                  <a:lnTo>
                    <a:pt x="439166" y="0"/>
                  </a:lnTo>
                  <a:cubicBezTo>
                    <a:pt x="681736" y="0"/>
                    <a:pt x="878332" y="196596"/>
                    <a:pt x="878332" y="439166"/>
                  </a:cubicBezTo>
                  <a:cubicBezTo>
                    <a:pt x="878332" y="442087"/>
                    <a:pt x="876300" y="444627"/>
                    <a:pt x="873506" y="445389"/>
                  </a:cubicBezTo>
                  <a:lnTo>
                    <a:pt x="871982" y="439166"/>
                  </a:lnTo>
                  <a:lnTo>
                    <a:pt x="878332" y="439166"/>
                  </a:lnTo>
                  <a:cubicBezTo>
                    <a:pt x="878332" y="681736"/>
                    <a:pt x="681736" y="878332"/>
                    <a:pt x="439166" y="878332"/>
                  </a:cubicBezTo>
                  <a:lnTo>
                    <a:pt x="439166" y="871982"/>
                  </a:lnTo>
                  <a:lnTo>
                    <a:pt x="439166" y="865632"/>
                  </a:lnTo>
                  <a:lnTo>
                    <a:pt x="439166" y="871982"/>
                  </a:lnTo>
                  <a:lnTo>
                    <a:pt x="439166" y="878332"/>
                  </a:lnTo>
                  <a:cubicBezTo>
                    <a:pt x="196596" y="878332"/>
                    <a:pt x="0" y="681736"/>
                    <a:pt x="0" y="439166"/>
                  </a:cubicBezTo>
                  <a:lnTo>
                    <a:pt x="6350" y="439166"/>
                  </a:lnTo>
                  <a:lnTo>
                    <a:pt x="0" y="439166"/>
                  </a:lnTo>
                  <a:moveTo>
                    <a:pt x="12700" y="439166"/>
                  </a:moveTo>
                  <a:lnTo>
                    <a:pt x="6350" y="439166"/>
                  </a:lnTo>
                  <a:lnTo>
                    <a:pt x="12700" y="439166"/>
                  </a:lnTo>
                  <a:cubicBezTo>
                    <a:pt x="12700" y="674624"/>
                    <a:pt x="203581" y="865632"/>
                    <a:pt x="439166" y="865632"/>
                  </a:cubicBezTo>
                  <a:cubicBezTo>
                    <a:pt x="442722" y="865632"/>
                    <a:pt x="445516" y="868426"/>
                    <a:pt x="445516" y="871982"/>
                  </a:cubicBezTo>
                  <a:cubicBezTo>
                    <a:pt x="445516" y="875538"/>
                    <a:pt x="442722" y="878332"/>
                    <a:pt x="439166" y="878332"/>
                  </a:cubicBezTo>
                  <a:cubicBezTo>
                    <a:pt x="435610" y="878332"/>
                    <a:pt x="432816" y="875538"/>
                    <a:pt x="432816" y="871982"/>
                  </a:cubicBezTo>
                  <a:cubicBezTo>
                    <a:pt x="432816" y="868426"/>
                    <a:pt x="435610" y="865632"/>
                    <a:pt x="439166" y="865632"/>
                  </a:cubicBezTo>
                  <a:cubicBezTo>
                    <a:pt x="674624" y="865632"/>
                    <a:pt x="865632" y="674751"/>
                    <a:pt x="865632" y="439166"/>
                  </a:cubicBezTo>
                  <a:cubicBezTo>
                    <a:pt x="865632" y="436245"/>
                    <a:pt x="867664" y="433705"/>
                    <a:pt x="870458" y="432943"/>
                  </a:cubicBezTo>
                  <a:lnTo>
                    <a:pt x="871982" y="439166"/>
                  </a:lnTo>
                  <a:lnTo>
                    <a:pt x="865632" y="439166"/>
                  </a:lnTo>
                  <a:cubicBezTo>
                    <a:pt x="865632" y="203581"/>
                    <a:pt x="674624" y="12700"/>
                    <a:pt x="439166" y="12700"/>
                  </a:cubicBezTo>
                  <a:cubicBezTo>
                    <a:pt x="435610" y="12700"/>
                    <a:pt x="432816" y="9906"/>
                    <a:pt x="432816" y="6350"/>
                  </a:cubicBezTo>
                  <a:lnTo>
                    <a:pt x="439166" y="6350"/>
                  </a:lnTo>
                  <a:lnTo>
                    <a:pt x="439166" y="12700"/>
                  </a:lnTo>
                  <a:cubicBezTo>
                    <a:pt x="203581" y="12700"/>
                    <a:pt x="12700" y="203581"/>
                    <a:pt x="12700" y="439166"/>
                  </a:cubicBezTo>
                  <a:close/>
                </a:path>
              </a:pathLst>
            </a:custGeom>
            <a:solidFill>
              <a:srgbClr val="BCC4DB"/>
            </a:solidFill>
          </p:spPr>
        </p:sp>
      </p:grpSp>
      <p:sp>
        <p:nvSpPr>
          <p:cNvPr id="30" name="TextBox 30"/>
          <p:cNvSpPr txBox="1"/>
          <p:nvPr/>
        </p:nvSpPr>
        <p:spPr>
          <a:xfrm>
            <a:off x="11197530" y="5440264"/>
            <a:ext cx="292150" cy="469850"/>
          </a:xfrm>
          <a:prstGeom prst="rect">
            <a:avLst/>
          </a:prstGeom>
        </p:spPr>
        <p:txBody>
          <a:bodyPr lIns="0" tIns="0" rIns="0" bIns="0" rtlCol="0" anchor="t">
            <a:spAutoFit/>
          </a:bodyPr>
          <a:lstStyle/>
          <a:p>
            <a:pPr algn="l">
              <a:lnSpc>
                <a:spcPts val="3624"/>
              </a:lnSpc>
            </a:pPr>
            <a:r>
              <a:rPr lang="en-US" sz="2249">
                <a:solidFill>
                  <a:srgbClr val="383838"/>
                </a:solidFill>
                <a:latin typeface="Arimo"/>
                <a:ea typeface="Arimo"/>
                <a:cs typeface="Arimo"/>
                <a:sym typeface="Arimo"/>
              </a:rPr>
              <a:t>3</a:t>
            </a:r>
          </a:p>
        </p:txBody>
      </p:sp>
      <p:sp>
        <p:nvSpPr>
          <p:cNvPr id="31" name="TextBox 31"/>
          <p:cNvSpPr txBox="1"/>
          <p:nvPr/>
        </p:nvSpPr>
        <p:spPr>
          <a:xfrm>
            <a:off x="8453660" y="8139560"/>
            <a:ext cx="5487740" cy="643086"/>
          </a:xfrm>
          <a:prstGeom prst="rect">
            <a:avLst/>
          </a:prstGeom>
        </p:spPr>
        <p:txBody>
          <a:bodyPr lIns="0" tIns="0" rIns="0" bIns="0" rtlCol="0" anchor="t">
            <a:spAutoFit/>
          </a:bodyPr>
          <a:lstStyle/>
          <a:p>
            <a:pPr algn="l">
              <a:lnSpc>
                <a:spcPts val="4062"/>
              </a:lnSpc>
            </a:pPr>
            <a:r>
              <a:rPr lang="en-US" sz="2499" b="1" u="sng">
                <a:solidFill>
                  <a:srgbClr val="383838"/>
                </a:solidFill>
                <a:latin typeface="Poppins Bold"/>
                <a:ea typeface="Poppins Bold"/>
                <a:cs typeface="Poppins Bold"/>
                <a:sym typeface="Poppins Bold"/>
              </a:rPr>
              <a:t>Phase 4 – Testing &amp; Refinement</a:t>
            </a:r>
          </a:p>
        </p:txBody>
      </p:sp>
      <p:sp>
        <p:nvSpPr>
          <p:cNvPr id="32" name="TextBox 32"/>
          <p:cNvSpPr txBox="1"/>
          <p:nvPr/>
        </p:nvSpPr>
        <p:spPr>
          <a:xfrm>
            <a:off x="8685535" y="8696921"/>
            <a:ext cx="5487740" cy="935831"/>
          </a:xfrm>
          <a:prstGeom prst="rect">
            <a:avLst/>
          </a:prstGeom>
        </p:spPr>
        <p:txBody>
          <a:bodyPr lIns="0" tIns="0" rIns="0" bIns="0" rtlCol="0" anchor="t">
            <a:spAutoFit/>
          </a:bodyPr>
          <a:lstStyle/>
          <a:p>
            <a:pPr algn="l">
              <a:lnSpc>
                <a:spcPts val="3250"/>
              </a:lnSpc>
            </a:pPr>
            <a:r>
              <a:rPr lang="en-US" sz="2000">
                <a:solidFill>
                  <a:srgbClr val="383838"/>
                </a:solidFill>
                <a:latin typeface="Poppins"/>
                <a:ea typeface="Poppins"/>
                <a:cs typeface="Poppins"/>
                <a:sym typeface="Poppins"/>
              </a:rPr>
              <a:t>Pilot testing with sample users, gather feedback, improve UX &amp; model prompts.</a:t>
            </a:r>
          </a:p>
        </p:txBody>
      </p:sp>
      <p:grpSp>
        <p:nvGrpSpPr>
          <p:cNvPr id="33" name="Group 33"/>
          <p:cNvGrpSpPr>
            <a:grpSpLocks noChangeAspect="1"/>
          </p:cNvGrpSpPr>
          <p:nvPr/>
        </p:nvGrpSpPr>
        <p:grpSpPr>
          <a:xfrm>
            <a:off x="6858297" y="3442098"/>
            <a:ext cx="4571108" cy="4571108"/>
            <a:chOff x="0" y="0"/>
            <a:chExt cx="6094810" cy="6094810"/>
          </a:xfrm>
        </p:grpSpPr>
        <p:sp>
          <p:nvSpPr>
            <p:cNvPr id="34" name="Freeform 34" descr="preencoded.png"/>
            <p:cNvSpPr/>
            <p:nvPr/>
          </p:nvSpPr>
          <p:spPr>
            <a:xfrm>
              <a:off x="0" y="0"/>
              <a:ext cx="6094857" cy="6094857"/>
            </a:xfrm>
            <a:custGeom>
              <a:avLst/>
              <a:gdLst/>
              <a:ahLst/>
              <a:cxnLst/>
              <a:rect l="l" t="t" r="r" b="b"/>
              <a:pathLst>
                <a:path w="6094857" h="6094857">
                  <a:moveTo>
                    <a:pt x="0" y="0"/>
                  </a:moveTo>
                  <a:lnTo>
                    <a:pt x="6094857" y="0"/>
                  </a:lnTo>
                  <a:lnTo>
                    <a:pt x="6094857" y="6094857"/>
                  </a:lnTo>
                  <a:lnTo>
                    <a:pt x="0" y="6094857"/>
                  </a:lnTo>
                  <a:lnTo>
                    <a:pt x="0" y="0"/>
                  </a:lnTo>
                  <a:close/>
                </a:path>
              </a:pathLst>
            </a:custGeom>
            <a:blipFill>
              <a:blip r:embed="rId6"/>
              <a:stretch>
                <a:fillRect/>
              </a:stretch>
            </a:blipFill>
          </p:spPr>
        </p:sp>
      </p:grpSp>
      <p:grpSp>
        <p:nvGrpSpPr>
          <p:cNvPr id="35" name="Group 35"/>
          <p:cNvGrpSpPr/>
          <p:nvPr/>
        </p:nvGrpSpPr>
        <p:grpSpPr>
          <a:xfrm>
            <a:off x="9494192" y="7490371"/>
            <a:ext cx="658714" cy="658714"/>
            <a:chOff x="0" y="0"/>
            <a:chExt cx="878285" cy="878285"/>
          </a:xfrm>
        </p:grpSpPr>
        <p:sp>
          <p:nvSpPr>
            <p:cNvPr id="36" name="Freeform 36"/>
            <p:cNvSpPr/>
            <p:nvPr/>
          </p:nvSpPr>
          <p:spPr>
            <a:xfrm>
              <a:off x="6350" y="6350"/>
              <a:ext cx="865632" cy="865632"/>
            </a:xfrm>
            <a:custGeom>
              <a:avLst/>
              <a:gdLst/>
              <a:ahLst/>
              <a:cxnLst/>
              <a:rect l="l" t="t" r="r" b="b"/>
              <a:pathLst>
                <a:path w="865632" h="865632">
                  <a:moveTo>
                    <a:pt x="0" y="432816"/>
                  </a:moveTo>
                  <a:cubicBezTo>
                    <a:pt x="0" y="193802"/>
                    <a:pt x="193802" y="0"/>
                    <a:pt x="432816" y="0"/>
                  </a:cubicBezTo>
                  <a:cubicBezTo>
                    <a:pt x="671830" y="0"/>
                    <a:pt x="865632" y="193802"/>
                    <a:pt x="865632" y="432816"/>
                  </a:cubicBezTo>
                  <a:cubicBezTo>
                    <a:pt x="865632" y="671830"/>
                    <a:pt x="671830" y="865632"/>
                    <a:pt x="432816" y="865632"/>
                  </a:cubicBezTo>
                  <a:cubicBezTo>
                    <a:pt x="193802" y="865632"/>
                    <a:pt x="0" y="671830"/>
                    <a:pt x="0" y="432816"/>
                  </a:cubicBezTo>
                  <a:close/>
                </a:path>
              </a:pathLst>
            </a:custGeom>
            <a:solidFill>
              <a:srgbClr val="D6DEF5"/>
            </a:solidFill>
          </p:spPr>
        </p:sp>
        <p:sp>
          <p:nvSpPr>
            <p:cNvPr id="37" name="Freeform 37"/>
            <p:cNvSpPr/>
            <p:nvPr/>
          </p:nvSpPr>
          <p:spPr>
            <a:xfrm>
              <a:off x="0" y="0"/>
              <a:ext cx="878332" cy="878332"/>
            </a:xfrm>
            <a:custGeom>
              <a:avLst/>
              <a:gdLst/>
              <a:ahLst/>
              <a:cxnLst/>
              <a:rect l="l" t="t" r="r" b="b"/>
              <a:pathLst>
                <a:path w="878332" h="878332">
                  <a:moveTo>
                    <a:pt x="0" y="439166"/>
                  </a:moveTo>
                  <a:cubicBezTo>
                    <a:pt x="0" y="196596"/>
                    <a:pt x="196596" y="0"/>
                    <a:pt x="439166" y="0"/>
                  </a:cubicBezTo>
                  <a:cubicBezTo>
                    <a:pt x="442722" y="0"/>
                    <a:pt x="445516" y="2794"/>
                    <a:pt x="445516" y="6350"/>
                  </a:cubicBezTo>
                  <a:lnTo>
                    <a:pt x="439166" y="6350"/>
                  </a:lnTo>
                  <a:lnTo>
                    <a:pt x="439166" y="0"/>
                  </a:lnTo>
                  <a:lnTo>
                    <a:pt x="439166" y="6350"/>
                  </a:lnTo>
                  <a:lnTo>
                    <a:pt x="439166" y="0"/>
                  </a:lnTo>
                  <a:cubicBezTo>
                    <a:pt x="681736" y="0"/>
                    <a:pt x="878332" y="196596"/>
                    <a:pt x="878332" y="439166"/>
                  </a:cubicBezTo>
                  <a:cubicBezTo>
                    <a:pt x="878332" y="442087"/>
                    <a:pt x="876300" y="444627"/>
                    <a:pt x="873506" y="445389"/>
                  </a:cubicBezTo>
                  <a:lnTo>
                    <a:pt x="871982" y="439166"/>
                  </a:lnTo>
                  <a:lnTo>
                    <a:pt x="878332" y="439166"/>
                  </a:lnTo>
                  <a:cubicBezTo>
                    <a:pt x="878332" y="681736"/>
                    <a:pt x="681736" y="878332"/>
                    <a:pt x="439166" y="878332"/>
                  </a:cubicBezTo>
                  <a:lnTo>
                    <a:pt x="439166" y="871982"/>
                  </a:lnTo>
                  <a:lnTo>
                    <a:pt x="439166" y="865632"/>
                  </a:lnTo>
                  <a:lnTo>
                    <a:pt x="439166" y="871982"/>
                  </a:lnTo>
                  <a:lnTo>
                    <a:pt x="439166" y="878332"/>
                  </a:lnTo>
                  <a:cubicBezTo>
                    <a:pt x="196596" y="878332"/>
                    <a:pt x="0" y="681736"/>
                    <a:pt x="0" y="439166"/>
                  </a:cubicBezTo>
                  <a:lnTo>
                    <a:pt x="6350" y="439166"/>
                  </a:lnTo>
                  <a:lnTo>
                    <a:pt x="0" y="439166"/>
                  </a:lnTo>
                  <a:moveTo>
                    <a:pt x="12700" y="439166"/>
                  </a:moveTo>
                  <a:lnTo>
                    <a:pt x="6350" y="439166"/>
                  </a:lnTo>
                  <a:lnTo>
                    <a:pt x="12700" y="439166"/>
                  </a:lnTo>
                  <a:cubicBezTo>
                    <a:pt x="12700" y="674624"/>
                    <a:pt x="203581" y="865632"/>
                    <a:pt x="439166" y="865632"/>
                  </a:cubicBezTo>
                  <a:cubicBezTo>
                    <a:pt x="442722" y="865632"/>
                    <a:pt x="445516" y="868426"/>
                    <a:pt x="445516" y="871982"/>
                  </a:cubicBezTo>
                  <a:cubicBezTo>
                    <a:pt x="445516" y="875538"/>
                    <a:pt x="442722" y="878332"/>
                    <a:pt x="439166" y="878332"/>
                  </a:cubicBezTo>
                  <a:cubicBezTo>
                    <a:pt x="435610" y="878332"/>
                    <a:pt x="432816" y="875538"/>
                    <a:pt x="432816" y="871982"/>
                  </a:cubicBezTo>
                  <a:cubicBezTo>
                    <a:pt x="432816" y="868426"/>
                    <a:pt x="435610" y="865632"/>
                    <a:pt x="439166" y="865632"/>
                  </a:cubicBezTo>
                  <a:cubicBezTo>
                    <a:pt x="674624" y="865632"/>
                    <a:pt x="865632" y="674751"/>
                    <a:pt x="865632" y="439166"/>
                  </a:cubicBezTo>
                  <a:cubicBezTo>
                    <a:pt x="865632" y="436245"/>
                    <a:pt x="867664" y="433705"/>
                    <a:pt x="870458" y="432943"/>
                  </a:cubicBezTo>
                  <a:lnTo>
                    <a:pt x="871982" y="439166"/>
                  </a:lnTo>
                  <a:lnTo>
                    <a:pt x="865632" y="439166"/>
                  </a:lnTo>
                  <a:cubicBezTo>
                    <a:pt x="865632" y="203581"/>
                    <a:pt x="674624" y="12700"/>
                    <a:pt x="439166" y="12700"/>
                  </a:cubicBezTo>
                  <a:cubicBezTo>
                    <a:pt x="435610" y="12700"/>
                    <a:pt x="432816" y="9906"/>
                    <a:pt x="432816" y="6350"/>
                  </a:cubicBezTo>
                  <a:lnTo>
                    <a:pt x="439166" y="6350"/>
                  </a:lnTo>
                  <a:lnTo>
                    <a:pt x="439166" y="12700"/>
                  </a:lnTo>
                  <a:cubicBezTo>
                    <a:pt x="203581" y="12700"/>
                    <a:pt x="12700" y="203581"/>
                    <a:pt x="12700" y="439166"/>
                  </a:cubicBezTo>
                  <a:close/>
                </a:path>
              </a:pathLst>
            </a:custGeom>
            <a:solidFill>
              <a:srgbClr val="BCC4DB"/>
            </a:solidFill>
          </p:spPr>
        </p:sp>
      </p:grpSp>
      <p:sp>
        <p:nvSpPr>
          <p:cNvPr id="38" name="TextBox 38"/>
          <p:cNvSpPr txBox="1"/>
          <p:nvPr/>
        </p:nvSpPr>
        <p:spPr>
          <a:xfrm>
            <a:off x="9677400" y="7532340"/>
            <a:ext cx="292150" cy="469850"/>
          </a:xfrm>
          <a:prstGeom prst="rect">
            <a:avLst/>
          </a:prstGeom>
        </p:spPr>
        <p:txBody>
          <a:bodyPr lIns="0" tIns="0" rIns="0" bIns="0" rtlCol="0" anchor="t">
            <a:spAutoFit/>
          </a:bodyPr>
          <a:lstStyle/>
          <a:p>
            <a:pPr algn="l">
              <a:lnSpc>
                <a:spcPts val="3624"/>
              </a:lnSpc>
            </a:pPr>
            <a:r>
              <a:rPr lang="en-US" sz="2249">
                <a:solidFill>
                  <a:srgbClr val="383838"/>
                </a:solidFill>
                <a:latin typeface="Arimo"/>
                <a:ea typeface="Arimo"/>
                <a:cs typeface="Arimo"/>
                <a:sym typeface="Arimo"/>
              </a:rPr>
              <a:t>4</a:t>
            </a:r>
          </a:p>
        </p:txBody>
      </p:sp>
      <p:sp>
        <p:nvSpPr>
          <p:cNvPr id="39" name="TextBox 39"/>
          <p:cNvSpPr txBox="1"/>
          <p:nvPr/>
        </p:nvSpPr>
        <p:spPr>
          <a:xfrm>
            <a:off x="1370706" y="6896770"/>
            <a:ext cx="5487591" cy="643086"/>
          </a:xfrm>
          <a:prstGeom prst="rect">
            <a:avLst/>
          </a:prstGeom>
        </p:spPr>
        <p:txBody>
          <a:bodyPr lIns="0" tIns="0" rIns="0" bIns="0" rtlCol="0" anchor="t">
            <a:spAutoFit/>
          </a:bodyPr>
          <a:lstStyle/>
          <a:p>
            <a:pPr algn="r">
              <a:lnSpc>
                <a:spcPts val="4062"/>
              </a:lnSpc>
            </a:pPr>
            <a:r>
              <a:rPr lang="en-US" sz="2499" b="1" u="sng">
                <a:solidFill>
                  <a:srgbClr val="383838"/>
                </a:solidFill>
                <a:latin typeface="Poppins Bold"/>
                <a:ea typeface="Poppins Bold"/>
                <a:cs typeface="Poppins Bold"/>
                <a:sym typeface="Poppins Bold"/>
              </a:rPr>
              <a:t>Phase 5 – Deployment &amp; Scaling</a:t>
            </a:r>
          </a:p>
        </p:txBody>
      </p:sp>
      <p:sp>
        <p:nvSpPr>
          <p:cNvPr id="40" name="TextBox 40"/>
          <p:cNvSpPr txBox="1"/>
          <p:nvPr/>
        </p:nvSpPr>
        <p:spPr>
          <a:xfrm>
            <a:off x="1370706" y="7535317"/>
            <a:ext cx="5487591" cy="1351360"/>
          </a:xfrm>
          <a:prstGeom prst="rect">
            <a:avLst/>
          </a:prstGeom>
        </p:spPr>
        <p:txBody>
          <a:bodyPr lIns="0" tIns="0" rIns="0" bIns="0" rtlCol="0" anchor="t">
            <a:spAutoFit/>
          </a:bodyPr>
          <a:lstStyle/>
          <a:p>
            <a:pPr algn="r">
              <a:lnSpc>
                <a:spcPts val="3250"/>
              </a:lnSpc>
            </a:pPr>
            <a:r>
              <a:rPr lang="en-US" sz="2000">
                <a:solidFill>
                  <a:srgbClr val="383838"/>
                </a:solidFill>
                <a:latin typeface="Poppins"/>
                <a:ea typeface="Poppins"/>
                <a:cs typeface="Poppins"/>
                <a:sym typeface="Poppins"/>
              </a:rPr>
              <a:t>Deploy to cloud infra, add caching for cost optimization, prepare for larger user base.</a:t>
            </a:r>
          </a:p>
        </p:txBody>
      </p:sp>
      <p:grpSp>
        <p:nvGrpSpPr>
          <p:cNvPr id="41" name="Group 41"/>
          <p:cNvGrpSpPr>
            <a:grpSpLocks noChangeAspect="1"/>
          </p:cNvGrpSpPr>
          <p:nvPr/>
        </p:nvGrpSpPr>
        <p:grpSpPr>
          <a:xfrm>
            <a:off x="6858297" y="3442098"/>
            <a:ext cx="4571108" cy="4571108"/>
            <a:chOff x="0" y="0"/>
            <a:chExt cx="6094810" cy="6094810"/>
          </a:xfrm>
        </p:grpSpPr>
        <p:sp>
          <p:nvSpPr>
            <p:cNvPr id="42" name="Freeform 42" descr="preencoded.png"/>
            <p:cNvSpPr/>
            <p:nvPr/>
          </p:nvSpPr>
          <p:spPr>
            <a:xfrm>
              <a:off x="0" y="0"/>
              <a:ext cx="6094857" cy="6094857"/>
            </a:xfrm>
            <a:custGeom>
              <a:avLst/>
              <a:gdLst/>
              <a:ahLst/>
              <a:cxnLst/>
              <a:rect l="l" t="t" r="r" b="b"/>
              <a:pathLst>
                <a:path w="6094857" h="6094857">
                  <a:moveTo>
                    <a:pt x="0" y="0"/>
                  </a:moveTo>
                  <a:lnTo>
                    <a:pt x="6094857" y="0"/>
                  </a:lnTo>
                  <a:lnTo>
                    <a:pt x="6094857" y="6094857"/>
                  </a:lnTo>
                  <a:lnTo>
                    <a:pt x="0" y="6094857"/>
                  </a:lnTo>
                  <a:lnTo>
                    <a:pt x="0" y="0"/>
                  </a:lnTo>
                  <a:close/>
                </a:path>
              </a:pathLst>
            </a:custGeom>
            <a:blipFill>
              <a:blip r:embed="rId7"/>
              <a:stretch>
                <a:fillRect/>
              </a:stretch>
            </a:blipFill>
          </p:spPr>
        </p:sp>
      </p:grpSp>
      <p:grpSp>
        <p:nvGrpSpPr>
          <p:cNvPr id="43" name="Group 43"/>
          <p:cNvGrpSpPr/>
          <p:nvPr/>
        </p:nvGrpSpPr>
        <p:grpSpPr>
          <a:xfrm>
            <a:off x="7034659" y="6691312"/>
            <a:ext cx="658714" cy="658714"/>
            <a:chOff x="0" y="0"/>
            <a:chExt cx="878285" cy="878285"/>
          </a:xfrm>
        </p:grpSpPr>
        <p:sp>
          <p:nvSpPr>
            <p:cNvPr id="44" name="Freeform 44"/>
            <p:cNvSpPr/>
            <p:nvPr/>
          </p:nvSpPr>
          <p:spPr>
            <a:xfrm>
              <a:off x="6350" y="6350"/>
              <a:ext cx="865632" cy="865632"/>
            </a:xfrm>
            <a:custGeom>
              <a:avLst/>
              <a:gdLst/>
              <a:ahLst/>
              <a:cxnLst/>
              <a:rect l="l" t="t" r="r" b="b"/>
              <a:pathLst>
                <a:path w="865632" h="865632">
                  <a:moveTo>
                    <a:pt x="0" y="432816"/>
                  </a:moveTo>
                  <a:cubicBezTo>
                    <a:pt x="0" y="193802"/>
                    <a:pt x="193802" y="0"/>
                    <a:pt x="432816" y="0"/>
                  </a:cubicBezTo>
                  <a:cubicBezTo>
                    <a:pt x="671830" y="0"/>
                    <a:pt x="865632" y="193802"/>
                    <a:pt x="865632" y="432816"/>
                  </a:cubicBezTo>
                  <a:cubicBezTo>
                    <a:pt x="865632" y="671830"/>
                    <a:pt x="671830" y="865632"/>
                    <a:pt x="432816" y="865632"/>
                  </a:cubicBezTo>
                  <a:cubicBezTo>
                    <a:pt x="193802" y="865632"/>
                    <a:pt x="0" y="671830"/>
                    <a:pt x="0" y="432816"/>
                  </a:cubicBezTo>
                  <a:close/>
                </a:path>
              </a:pathLst>
            </a:custGeom>
            <a:solidFill>
              <a:srgbClr val="D6DEF5"/>
            </a:solidFill>
          </p:spPr>
        </p:sp>
        <p:sp>
          <p:nvSpPr>
            <p:cNvPr id="45" name="Freeform 45"/>
            <p:cNvSpPr/>
            <p:nvPr/>
          </p:nvSpPr>
          <p:spPr>
            <a:xfrm>
              <a:off x="0" y="0"/>
              <a:ext cx="878332" cy="878332"/>
            </a:xfrm>
            <a:custGeom>
              <a:avLst/>
              <a:gdLst/>
              <a:ahLst/>
              <a:cxnLst/>
              <a:rect l="l" t="t" r="r" b="b"/>
              <a:pathLst>
                <a:path w="878332" h="878332">
                  <a:moveTo>
                    <a:pt x="0" y="439166"/>
                  </a:moveTo>
                  <a:cubicBezTo>
                    <a:pt x="0" y="196596"/>
                    <a:pt x="196596" y="0"/>
                    <a:pt x="439166" y="0"/>
                  </a:cubicBezTo>
                  <a:cubicBezTo>
                    <a:pt x="442722" y="0"/>
                    <a:pt x="445516" y="2794"/>
                    <a:pt x="445516" y="6350"/>
                  </a:cubicBezTo>
                  <a:lnTo>
                    <a:pt x="439166" y="6350"/>
                  </a:lnTo>
                  <a:lnTo>
                    <a:pt x="439166" y="0"/>
                  </a:lnTo>
                  <a:lnTo>
                    <a:pt x="439166" y="6350"/>
                  </a:lnTo>
                  <a:lnTo>
                    <a:pt x="439166" y="0"/>
                  </a:lnTo>
                  <a:cubicBezTo>
                    <a:pt x="681736" y="0"/>
                    <a:pt x="878332" y="196596"/>
                    <a:pt x="878332" y="439166"/>
                  </a:cubicBezTo>
                  <a:cubicBezTo>
                    <a:pt x="878332" y="442087"/>
                    <a:pt x="876300" y="444627"/>
                    <a:pt x="873506" y="445389"/>
                  </a:cubicBezTo>
                  <a:lnTo>
                    <a:pt x="871982" y="439166"/>
                  </a:lnTo>
                  <a:lnTo>
                    <a:pt x="878332" y="439166"/>
                  </a:lnTo>
                  <a:cubicBezTo>
                    <a:pt x="878332" y="681736"/>
                    <a:pt x="681736" y="878332"/>
                    <a:pt x="439166" y="878332"/>
                  </a:cubicBezTo>
                  <a:lnTo>
                    <a:pt x="439166" y="871982"/>
                  </a:lnTo>
                  <a:lnTo>
                    <a:pt x="439166" y="865632"/>
                  </a:lnTo>
                  <a:lnTo>
                    <a:pt x="439166" y="871982"/>
                  </a:lnTo>
                  <a:lnTo>
                    <a:pt x="439166" y="878332"/>
                  </a:lnTo>
                  <a:cubicBezTo>
                    <a:pt x="196596" y="878332"/>
                    <a:pt x="0" y="681736"/>
                    <a:pt x="0" y="439166"/>
                  </a:cubicBezTo>
                  <a:lnTo>
                    <a:pt x="6350" y="439166"/>
                  </a:lnTo>
                  <a:lnTo>
                    <a:pt x="0" y="439166"/>
                  </a:lnTo>
                  <a:moveTo>
                    <a:pt x="12700" y="439166"/>
                  </a:moveTo>
                  <a:lnTo>
                    <a:pt x="6350" y="439166"/>
                  </a:lnTo>
                  <a:lnTo>
                    <a:pt x="12700" y="439166"/>
                  </a:lnTo>
                  <a:cubicBezTo>
                    <a:pt x="12700" y="674624"/>
                    <a:pt x="203581" y="865632"/>
                    <a:pt x="439166" y="865632"/>
                  </a:cubicBezTo>
                  <a:cubicBezTo>
                    <a:pt x="442722" y="865632"/>
                    <a:pt x="445516" y="868426"/>
                    <a:pt x="445516" y="871982"/>
                  </a:cubicBezTo>
                  <a:cubicBezTo>
                    <a:pt x="445516" y="875538"/>
                    <a:pt x="442722" y="878332"/>
                    <a:pt x="439166" y="878332"/>
                  </a:cubicBezTo>
                  <a:cubicBezTo>
                    <a:pt x="435610" y="878332"/>
                    <a:pt x="432816" y="875538"/>
                    <a:pt x="432816" y="871982"/>
                  </a:cubicBezTo>
                  <a:cubicBezTo>
                    <a:pt x="432816" y="868426"/>
                    <a:pt x="435610" y="865632"/>
                    <a:pt x="439166" y="865632"/>
                  </a:cubicBezTo>
                  <a:cubicBezTo>
                    <a:pt x="674624" y="865632"/>
                    <a:pt x="865632" y="674751"/>
                    <a:pt x="865632" y="439166"/>
                  </a:cubicBezTo>
                  <a:cubicBezTo>
                    <a:pt x="865632" y="436245"/>
                    <a:pt x="867664" y="433705"/>
                    <a:pt x="870458" y="432943"/>
                  </a:cubicBezTo>
                  <a:lnTo>
                    <a:pt x="871982" y="439166"/>
                  </a:lnTo>
                  <a:lnTo>
                    <a:pt x="865632" y="439166"/>
                  </a:lnTo>
                  <a:cubicBezTo>
                    <a:pt x="865632" y="203581"/>
                    <a:pt x="674624" y="12700"/>
                    <a:pt x="439166" y="12700"/>
                  </a:cubicBezTo>
                  <a:cubicBezTo>
                    <a:pt x="435610" y="12700"/>
                    <a:pt x="432816" y="9906"/>
                    <a:pt x="432816" y="6350"/>
                  </a:cubicBezTo>
                  <a:lnTo>
                    <a:pt x="439166" y="6350"/>
                  </a:lnTo>
                  <a:lnTo>
                    <a:pt x="439166" y="12700"/>
                  </a:lnTo>
                  <a:cubicBezTo>
                    <a:pt x="203581" y="12700"/>
                    <a:pt x="12700" y="203581"/>
                    <a:pt x="12700" y="439166"/>
                  </a:cubicBezTo>
                  <a:close/>
                </a:path>
              </a:pathLst>
            </a:custGeom>
            <a:solidFill>
              <a:srgbClr val="BCC4DB"/>
            </a:solidFill>
          </p:spPr>
        </p:sp>
      </p:grpSp>
      <p:sp>
        <p:nvSpPr>
          <p:cNvPr id="46" name="TextBox 46"/>
          <p:cNvSpPr txBox="1"/>
          <p:nvPr/>
        </p:nvSpPr>
        <p:spPr>
          <a:xfrm>
            <a:off x="7217866" y="6733283"/>
            <a:ext cx="292150" cy="469850"/>
          </a:xfrm>
          <a:prstGeom prst="rect">
            <a:avLst/>
          </a:prstGeom>
        </p:spPr>
        <p:txBody>
          <a:bodyPr lIns="0" tIns="0" rIns="0" bIns="0" rtlCol="0" anchor="t">
            <a:spAutoFit/>
          </a:bodyPr>
          <a:lstStyle/>
          <a:p>
            <a:pPr algn="l">
              <a:lnSpc>
                <a:spcPts val="3624"/>
              </a:lnSpc>
            </a:pPr>
            <a:r>
              <a:rPr lang="en-US" sz="2249">
                <a:solidFill>
                  <a:srgbClr val="383838"/>
                </a:solidFill>
                <a:latin typeface="Arimo"/>
                <a:ea typeface="Arimo"/>
                <a:cs typeface="Arimo"/>
                <a:sym typeface="Arimo"/>
              </a:rPr>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9D9D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F7F7"/>
            </a:solidFill>
          </p:spPr>
        </p:sp>
      </p:grpSp>
      <p:sp>
        <p:nvSpPr>
          <p:cNvPr id="6" name="TextBox 6"/>
          <p:cNvSpPr txBox="1"/>
          <p:nvPr/>
        </p:nvSpPr>
        <p:spPr>
          <a:xfrm>
            <a:off x="981224" y="893861"/>
            <a:ext cx="5500092" cy="572392"/>
          </a:xfrm>
          <a:prstGeom prst="rect">
            <a:avLst/>
          </a:prstGeom>
        </p:spPr>
        <p:txBody>
          <a:bodyPr lIns="0" tIns="0" rIns="0" bIns="0" rtlCol="0" anchor="t">
            <a:spAutoFit/>
          </a:bodyPr>
          <a:lstStyle/>
          <a:p>
            <a:pPr algn="l">
              <a:lnSpc>
                <a:spcPts val="4187"/>
              </a:lnSpc>
            </a:pPr>
            <a:r>
              <a:rPr lang="en-US" sz="3312" b="1" u="sng">
                <a:solidFill>
                  <a:srgbClr val="383838"/>
                </a:solidFill>
                <a:latin typeface="Arimo Bold"/>
                <a:ea typeface="Arimo Bold"/>
                <a:cs typeface="Arimo Bold"/>
                <a:sym typeface="Arimo Bold"/>
              </a:rPr>
              <a:t>Risk Management Strategy</a:t>
            </a:r>
          </a:p>
        </p:txBody>
      </p:sp>
      <p:sp>
        <p:nvSpPr>
          <p:cNvPr id="7" name="TextBox 7"/>
          <p:cNvSpPr txBox="1"/>
          <p:nvPr/>
        </p:nvSpPr>
        <p:spPr>
          <a:xfrm>
            <a:off x="981224" y="1874341"/>
            <a:ext cx="7901880" cy="532210"/>
          </a:xfrm>
          <a:prstGeom prst="rect">
            <a:avLst/>
          </a:prstGeom>
        </p:spPr>
        <p:txBody>
          <a:bodyPr lIns="0" tIns="0" rIns="0" bIns="0" rtlCol="0" anchor="t">
            <a:spAutoFit/>
          </a:bodyPr>
          <a:lstStyle/>
          <a:p>
            <a:pPr algn="l">
              <a:lnSpc>
                <a:spcPts val="3312"/>
              </a:lnSpc>
            </a:pPr>
            <a:r>
              <a:rPr lang="en-US" sz="2062" b="1" u="sng">
                <a:solidFill>
                  <a:srgbClr val="383838"/>
                </a:solidFill>
                <a:latin typeface="Poppins Bold"/>
                <a:ea typeface="Poppins Bold"/>
                <a:cs typeface="Poppins Bold"/>
                <a:sym typeface="Poppins Bold"/>
              </a:rPr>
              <a:t>Anticipated Challenges</a:t>
            </a:r>
          </a:p>
        </p:txBody>
      </p:sp>
      <p:grpSp>
        <p:nvGrpSpPr>
          <p:cNvPr id="8" name="Group 8"/>
          <p:cNvGrpSpPr/>
          <p:nvPr/>
        </p:nvGrpSpPr>
        <p:grpSpPr>
          <a:xfrm>
            <a:off x="966936" y="2632621"/>
            <a:ext cx="7930455" cy="1389161"/>
            <a:chOff x="0" y="0"/>
            <a:chExt cx="10573940" cy="1852215"/>
          </a:xfrm>
        </p:grpSpPr>
        <p:sp>
          <p:nvSpPr>
            <p:cNvPr id="9" name="Freeform 9"/>
            <p:cNvSpPr/>
            <p:nvPr/>
          </p:nvSpPr>
          <p:spPr>
            <a:xfrm>
              <a:off x="19050" y="19050"/>
              <a:ext cx="10535793" cy="1814068"/>
            </a:xfrm>
            <a:custGeom>
              <a:avLst/>
              <a:gdLst/>
              <a:ahLst/>
              <a:cxnLst/>
              <a:rect l="l" t="t" r="r" b="b"/>
              <a:pathLst>
                <a:path w="10535793" h="1814068">
                  <a:moveTo>
                    <a:pt x="0" y="182880"/>
                  </a:moveTo>
                  <a:cubicBezTo>
                    <a:pt x="0" y="81915"/>
                    <a:pt x="83312" y="0"/>
                    <a:pt x="186055" y="0"/>
                  </a:cubicBezTo>
                  <a:lnTo>
                    <a:pt x="10349738" y="0"/>
                  </a:lnTo>
                  <a:cubicBezTo>
                    <a:pt x="10452481" y="0"/>
                    <a:pt x="10535793" y="81915"/>
                    <a:pt x="10535793" y="182880"/>
                  </a:cubicBezTo>
                  <a:lnTo>
                    <a:pt x="10535793" y="1631188"/>
                  </a:lnTo>
                  <a:cubicBezTo>
                    <a:pt x="10535793" y="1732153"/>
                    <a:pt x="10452481" y="1814068"/>
                    <a:pt x="10349738" y="1814068"/>
                  </a:cubicBezTo>
                  <a:lnTo>
                    <a:pt x="186055" y="1814068"/>
                  </a:lnTo>
                  <a:cubicBezTo>
                    <a:pt x="83312" y="1814068"/>
                    <a:pt x="0" y="1732153"/>
                    <a:pt x="0" y="1631188"/>
                  </a:cubicBezTo>
                  <a:close/>
                </a:path>
              </a:pathLst>
            </a:custGeom>
            <a:solidFill>
              <a:srgbClr val="F7F7F7"/>
            </a:solidFill>
          </p:spPr>
        </p:sp>
        <p:sp>
          <p:nvSpPr>
            <p:cNvPr id="10" name="Freeform 10"/>
            <p:cNvSpPr/>
            <p:nvPr/>
          </p:nvSpPr>
          <p:spPr>
            <a:xfrm>
              <a:off x="0" y="0"/>
              <a:ext cx="10573893" cy="1852168"/>
            </a:xfrm>
            <a:custGeom>
              <a:avLst/>
              <a:gdLst/>
              <a:ahLst/>
              <a:cxnLst/>
              <a:rect l="l" t="t" r="r" b="b"/>
              <a:pathLst>
                <a:path w="10573893" h="1852168">
                  <a:moveTo>
                    <a:pt x="0" y="201930"/>
                  </a:moveTo>
                  <a:cubicBezTo>
                    <a:pt x="0" y="90043"/>
                    <a:pt x="92075" y="0"/>
                    <a:pt x="205105" y="0"/>
                  </a:cubicBezTo>
                  <a:lnTo>
                    <a:pt x="10368788" y="0"/>
                  </a:lnTo>
                  <a:lnTo>
                    <a:pt x="10368788" y="19050"/>
                  </a:lnTo>
                  <a:lnTo>
                    <a:pt x="10368788" y="0"/>
                  </a:lnTo>
                  <a:cubicBezTo>
                    <a:pt x="10481691" y="0"/>
                    <a:pt x="10573893" y="90043"/>
                    <a:pt x="10573893" y="201930"/>
                  </a:cubicBezTo>
                  <a:lnTo>
                    <a:pt x="10554843" y="201930"/>
                  </a:lnTo>
                  <a:lnTo>
                    <a:pt x="10573893" y="201930"/>
                  </a:lnTo>
                  <a:lnTo>
                    <a:pt x="10573893" y="1650238"/>
                  </a:lnTo>
                  <a:lnTo>
                    <a:pt x="10554843" y="1650238"/>
                  </a:lnTo>
                  <a:lnTo>
                    <a:pt x="10573893" y="1650238"/>
                  </a:lnTo>
                  <a:cubicBezTo>
                    <a:pt x="10573893" y="1762125"/>
                    <a:pt x="10481818" y="1852168"/>
                    <a:pt x="10368788" y="1852168"/>
                  </a:cubicBezTo>
                  <a:lnTo>
                    <a:pt x="10368788" y="1833118"/>
                  </a:lnTo>
                  <a:lnTo>
                    <a:pt x="10368788" y="1852168"/>
                  </a:lnTo>
                  <a:lnTo>
                    <a:pt x="205105" y="1852168"/>
                  </a:lnTo>
                  <a:lnTo>
                    <a:pt x="205105" y="1833118"/>
                  </a:lnTo>
                  <a:lnTo>
                    <a:pt x="205105" y="1852168"/>
                  </a:lnTo>
                  <a:cubicBezTo>
                    <a:pt x="92075" y="1852168"/>
                    <a:pt x="0" y="1762125"/>
                    <a:pt x="0" y="1650238"/>
                  </a:cubicBezTo>
                  <a:lnTo>
                    <a:pt x="0" y="201930"/>
                  </a:lnTo>
                  <a:lnTo>
                    <a:pt x="19050" y="201930"/>
                  </a:lnTo>
                  <a:lnTo>
                    <a:pt x="0" y="201930"/>
                  </a:lnTo>
                  <a:moveTo>
                    <a:pt x="38100" y="201930"/>
                  </a:moveTo>
                  <a:lnTo>
                    <a:pt x="38100" y="1650238"/>
                  </a:lnTo>
                  <a:lnTo>
                    <a:pt x="19050" y="1650238"/>
                  </a:lnTo>
                  <a:lnTo>
                    <a:pt x="38100" y="1650238"/>
                  </a:lnTo>
                  <a:cubicBezTo>
                    <a:pt x="38100" y="1740408"/>
                    <a:pt x="112522" y="1814068"/>
                    <a:pt x="205105" y="1814068"/>
                  </a:cubicBezTo>
                  <a:lnTo>
                    <a:pt x="10368788" y="1814068"/>
                  </a:lnTo>
                  <a:cubicBezTo>
                    <a:pt x="10461371" y="1814068"/>
                    <a:pt x="10535793" y="1740408"/>
                    <a:pt x="10535793" y="1650238"/>
                  </a:cubicBezTo>
                  <a:lnTo>
                    <a:pt x="10535793" y="201930"/>
                  </a:lnTo>
                  <a:cubicBezTo>
                    <a:pt x="10535793" y="111760"/>
                    <a:pt x="10461371" y="38100"/>
                    <a:pt x="10368788" y="38100"/>
                  </a:cubicBezTo>
                  <a:lnTo>
                    <a:pt x="205105" y="38100"/>
                  </a:lnTo>
                  <a:lnTo>
                    <a:pt x="205105" y="19050"/>
                  </a:lnTo>
                  <a:lnTo>
                    <a:pt x="205105" y="38100"/>
                  </a:lnTo>
                  <a:cubicBezTo>
                    <a:pt x="112522" y="38100"/>
                    <a:pt x="38100" y="111760"/>
                    <a:pt x="38100" y="201930"/>
                  </a:cubicBezTo>
                  <a:close/>
                </a:path>
              </a:pathLst>
            </a:custGeom>
            <a:solidFill>
              <a:srgbClr val="BCC4DB"/>
            </a:solidFill>
          </p:spPr>
        </p:sp>
      </p:grpSp>
      <p:grpSp>
        <p:nvGrpSpPr>
          <p:cNvPr id="11" name="Group 11"/>
          <p:cNvGrpSpPr>
            <a:grpSpLocks noChangeAspect="1"/>
          </p:cNvGrpSpPr>
          <p:nvPr/>
        </p:nvGrpSpPr>
        <p:grpSpPr>
          <a:xfrm>
            <a:off x="952649" y="2646909"/>
            <a:ext cx="114300" cy="1360586"/>
            <a:chOff x="0" y="0"/>
            <a:chExt cx="152400" cy="1814115"/>
          </a:xfrm>
        </p:grpSpPr>
        <p:sp>
          <p:nvSpPr>
            <p:cNvPr id="12" name="Freeform 12" descr="preencoded.png"/>
            <p:cNvSpPr/>
            <p:nvPr/>
          </p:nvSpPr>
          <p:spPr>
            <a:xfrm>
              <a:off x="0" y="0"/>
              <a:ext cx="152400" cy="1814068"/>
            </a:xfrm>
            <a:custGeom>
              <a:avLst/>
              <a:gdLst/>
              <a:ahLst/>
              <a:cxnLst/>
              <a:rect l="l" t="t" r="r" b="b"/>
              <a:pathLst>
                <a:path w="152400" h="1814068">
                  <a:moveTo>
                    <a:pt x="0" y="0"/>
                  </a:moveTo>
                  <a:lnTo>
                    <a:pt x="152400" y="0"/>
                  </a:lnTo>
                  <a:lnTo>
                    <a:pt x="152400" y="1814068"/>
                  </a:lnTo>
                  <a:lnTo>
                    <a:pt x="0" y="1814068"/>
                  </a:lnTo>
                  <a:lnTo>
                    <a:pt x="0" y="0"/>
                  </a:lnTo>
                  <a:close/>
                </a:path>
              </a:pathLst>
            </a:custGeom>
            <a:blipFill>
              <a:blip r:embed="rId3"/>
              <a:stretch>
                <a:fillRect t="-54" b="-57"/>
              </a:stretch>
            </a:blipFill>
          </p:spPr>
        </p:sp>
      </p:grpSp>
      <p:sp>
        <p:nvSpPr>
          <p:cNvPr id="13" name="TextBox 13"/>
          <p:cNvSpPr txBox="1"/>
          <p:nvPr/>
        </p:nvSpPr>
        <p:spPr>
          <a:xfrm>
            <a:off x="1309241" y="2813000"/>
            <a:ext cx="7331571" cy="418059"/>
          </a:xfrm>
          <a:prstGeom prst="rect">
            <a:avLst/>
          </a:prstGeom>
        </p:spPr>
        <p:txBody>
          <a:bodyPr lIns="0" tIns="0" rIns="0" bIns="0" rtlCol="0" anchor="t">
            <a:spAutoFit/>
          </a:bodyPr>
          <a:lstStyle/>
          <a:p>
            <a:pPr algn="l">
              <a:lnSpc>
                <a:spcPts val="2687"/>
              </a:lnSpc>
            </a:pPr>
            <a:r>
              <a:rPr lang="en-US" sz="1625" b="1" u="sng">
                <a:solidFill>
                  <a:srgbClr val="383838"/>
                </a:solidFill>
                <a:latin typeface="Poppins Bold"/>
                <a:ea typeface="Poppins Bold"/>
                <a:cs typeface="Poppins Bold"/>
                <a:sym typeface="Poppins Bold"/>
              </a:rPr>
              <a:t>Technical Barriers</a:t>
            </a:r>
          </a:p>
        </p:txBody>
      </p:sp>
      <p:sp>
        <p:nvSpPr>
          <p:cNvPr id="14" name="TextBox 14"/>
          <p:cNvSpPr txBox="1"/>
          <p:nvPr/>
        </p:nvSpPr>
        <p:spPr>
          <a:xfrm>
            <a:off x="1309241" y="3347145"/>
            <a:ext cx="7331571" cy="418059"/>
          </a:xfrm>
          <a:prstGeom prst="rect">
            <a:avLst/>
          </a:prstGeom>
        </p:spPr>
        <p:txBody>
          <a:bodyPr lIns="0" tIns="0" rIns="0" bIns="0" rtlCol="0" anchor="t">
            <a:spAutoFit/>
          </a:bodyPr>
          <a:lstStyle/>
          <a:p>
            <a:pPr algn="l">
              <a:lnSpc>
                <a:spcPts val="2687"/>
              </a:lnSpc>
            </a:pPr>
            <a:r>
              <a:rPr lang="en-US" sz="1625">
                <a:solidFill>
                  <a:srgbClr val="383838"/>
                </a:solidFill>
                <a:latin typeface="Poppins"/>
                <a:ea typeface="Poppins"/>
                <a:cs typeface="Poppins"/>
                <a:sym typeface="Poppins"/>
              </a:rPr>
              <a:t>Scalability: Heavy LLM use can be costly</a:t>
            </a:r>
          </a:p>
        </p:txBody>
      </p:sp>
      <p:grpSp>
        <p:nvGrpSpPr>
          <p:cNvPr id="15" name="Group 15"/>
          <p:cNvGrpSpPr/>
          <p:nvPr/>
        </p:nvGrpSpPr>
        <p:grpSpPr>
          <a:xfrm>
            <a:off x="966936" y="4206925"/>
            <a:ext cx="7930455" cy="1389161"/>
            <a:chOff x="0" y="0"/>
            <a:chExt cx="10573940" cy="1852215"/>
          </a:xfrm>
        </p:grpSpPr>
        <p:sp>
          <p:nvSpPr>
            <p:cNvPr id="16" name="Freeform 16"/>
            <p:cNvSpPr/>
            <p:nvPr/>
          </p:nvSpPr>
          <p:spPr>
            <a:xfrm>
              <a:off x="19050" y="19050"/>
              <a:ext cx="10535793" cy="1814068"/>
            </a:xfrm>
            <a:custGeom>
              <a:avLst/>
              <a:gdLst/>
              <a:ahLst/>
              <a:cxnLst/>
              <a:rect l="l" t="t" r="r" b="b"/>
              <a:pathLst>
                <a:path w="10535793" h="1814068">
                  <a:moveTo>
                    <a:pt x="0" y="182880"/>
                  </a:moveTo>
                  <a:cubicBezTo>
                    <a:pt x="0" y="81915"/>
                    <a:pt x="83312" y="0"/>
                    <a:pt x="186055" y="0"/>
                  </a:cubicBezTo>
                  <a:lnTo>
                    <a:pt x="10349738" y="0"/>
                  </a:lnTo>
                  <a:cubicBezTo>
                    <a:pt x="10452481" y="0"/>
                    <a:pt x="10535793" y="81915"/>
                    <a:pt x="10535793" y="182880"/>
                  </a:cubicBezTo>
                  <a:lnTo>
                    <a:pt x="10535793" y="1631188"/>
                  </a:lnTo>
                  <a:cubicBezTo>
                    <a:pt x="10535793" y="1732153"/>
                    <a:pt x="10452481" y="1814068"/>
                    <a:pt x="10349738" y="1814068"/>
                  </a:cubicBezTo>
                  <a:lnTo>
                    <a:pt x="186055" y="1814068"/>
                  </a:lnTo>
                  <a:cubicBezTo>
                    <a:pt x="83312" y="1814068"/>
                    <a:pt x="0" y="1732153"/>
                    <a:pt x="0" y="1631188"/>
                  </a:cubicBezTo>
                  <a:close/>
                </a:path>
              </a:pathLst>
            </a:custGeom>
            <a:solidFill>
              <a:srgbClr val="F7F7F7"/>
            </a:solidFill>
          </p:spPr>
        </p:sp>
        <p:sp>
          <p:nvSpPr>
            <p:cNvPr id="17" name="Freeform 17"/>
            <p:cNvSpPr/>
            <p:nvPr/>
          </p:nvSpPr>
          <p:spPr>
            <a:xfrm>
              <a:off x="0" y="0"/>
              <a:ext cx="10573893" cy="1852168"/>
            </a:xfrm>
            <a:custGeom>
              <a:avLst/>
              <a:gdLst/>
              <a:ahLst/>
              <a:cxnLst/>
              <a:rect l="l" t="t" r="r" b="b"/>
              <a:pathLst>
                <a:path w="10573893" h="1852168">
                  <a:moveTo>
                    <a:pt x="0" y="201930"/>
                  </a:moveTo>
                  <a:cubicBezTo>
                    <a:pt x="0" y="90043"/>
                    <a:pt x="92075" y="0"/>
                    <a:pt x="205105" y="0"/>
                  </a:cubicBezTo>
                  <a:lnTo>
                    <a:pt x="10368788" y="0"/>
                  </a:lnTo>
                  <a:lnTo>
                    <a:pt x="10368788" y="19050"/>
                  </a:lnTo>
                  <a:lnTo>
                    <a:pt x="10368788" y="0"/>
                  </a:lnTo>
                  <a:cubicBezTo>
                    <a:pt x="10481691" y="0"/>
                    <a:pt x="10573893" y="90043"/>
                    <a:pt x="10573893" y="201930"/>
                  </a:cubicBezTo>
                  <a:lnTo>
                    <a:pt x="10554843" y="201930"/>
                  </a:lnTo>
                  <a:lnTo>
                    <a:pt x="10573893" y="201930"/>
                  </a:lnTo>
                  <a:lnTo>
                    <a:pt x="10573893" y="1650238"/>
                  </a:lnTo>
                  <a:lnTo>
                    <a:pt x="10554843" y="1650238"/>
                  </a:lnTo>
                  <a:lnTo>
                    <a:pt x="10573893" y="1650238"/>
                  </a:lnTo>
                  <a:cubicBezTo>
                    <a:pt x="10573893" y="1762125"/>
                    <a:pt x="10481818" y="1852168"/>
                    <a:pt x="10368788" y="1852168"/>
                  </a:cubicBezTo>
                  <a:lnTo>
                    <a:pt x="10368788" y="1833118"/>
                  </a:lnTo>
                  <a:lnTo>
                    <a:pt x="10368788" y="1852168"/>
                  </a:lnTo>
                  <a:lnTo>
                    <a:pt x="205105" y="1852168"/>
                  </a:lnTo>
                  <a:lnTo>
                    <a:pt x="205105" y="1833118"/>
                  </a:lnTo>
                  <a:lnTo>
                    <a:pt x="205105" y="1852168"/>
                  </a:lnTo>
                  <a:cubicBezTo>
                    <a:pt x="92075" y="1852168"/>
                    <a:pt x="0" y="1762125"/>
                    <a:pt x="0" y="1650238"/>
                  </a:cubicBezTo>
                  <a:lnTo>
                    <a:pt x="0" y="201930"/>
                  </a:lnTo>
                  <a:lnTo>
                    <a:pt x="19050" y="201930"/>
                  </a:lnTo>
                  <a:lnTo>
                    <a:pt x="0" y="201930"/>
                  </a:lnTo>
                  <a:moveTo>
                    <a:pt x="38100" y="201930"/>
                  </a:moveTo>
                  <a:lnTo>
                    <a:pt x="38100" y="1650238"/>
                  </a:lnTo>
                  <a:lnTo>
                    <a:pt x="19050" y="1650238"/>
                  </a:lnTo>
                  <a:lnTo>
                    <a:pt x="38100" y="1650238"/>
                  </a:lnTo>
                  <a:cubicBezTo>
                    <a:pt x="38100" y="1740408"/>
                    <a:pt x="112522" y="1814068"/>
                    <a:pt x="205105" y="1814068"/>
                  </a:cubicBezTo>
                  <a:lnTo>
                    <a:pt x="10368788" y="1814068"/>
                  </a:lnTo>
                  <a:cubicBezTo>
                    <a:pt x="10461371" y="1814068"/>
                    <a:pt x="10535793" y="1740408"/>
                    <a:pt x="10535793" y="1650238"/>
                  </a:cubicBezTo>
                  <a:lnTo>
                    <a:pt x="10535793" y="201930"/>
                  </a:lnTo>
                  <a:cubicBezTo>
                    <a:pt x="10535793" y="111760"/>
                    <a:pt x="10461371" y="38100"/>
                    <a:pt x="10368788" y="38100"/>
                  </a:cubicBezTo>
                  <a:lnTo>
                    <a:pt x="205105" y="38100"/>
                  </a:lnTo>
                  <a:lnTo>
                    <a:pt x="205105" y="19050"/>
                  </a:lnTo>
                  <a:lnTo>
                    <a:pt x="205105" y="38100"/>
                  </a:lnTo>
                  <a:cubicBezTo>
                    <a:pt x="112522" y="38100"/>
                    <a:pt x="38100" y="111760"/>
                    <a:pt x="38100" y="201930"/>
                  </a:cubicBezTo>
                  <a:close/>
                </a:path>
              </a:pathLst>
            </a:custGeom>
            <a:solidFill>
              <a:srgbClr val="BCC4DB"/>
            </a:solidFill>
          </p:spPr>
        </p:sp>
      </p:grpSp>
      <p:grpSp>
        <p:nvGrpSpPr>
          <p:cNvPr id="18" name="Group 18"/>
          <p:cNvGrpSpPr>
            <a:grpSpLocks noChangeAspect="1"/>
          </p:cNvGrpSpPr>
          <p:nvPr/>
        </p:nvGrpSpPr>
        <p:grpSpPr>
          <a:xfrm>
            <a:off x="952649" y="4221212"/>
            <a:ext cx="114300" cy="1360586"/>
            <a:chOff x="0" y="0"/>
            <a:chExt cx="152400" cy="1814115"/>
          </a:xfrm>
        </p:grpSpPr>
        <p:sp>
          <p:nvSpPr>
            <p:cNvPr id="19" name="Freeform 19" descr="preencoded.png"/>
            <p:cNvSpPr/>
            <p:nvPr/>
          </p:nvSpPr>
          <p:spPr>
            <a:xfrm>
              <a:off x="0" y="0"/>
              <a:ext cx="152400" cy="1814068"/>
            </a:xfrm>
            <a:custGeom>
              <a:avLst/>
              <a:gdLst/>
              <a:ahLst/>
              <a:cxnLst/>
              <a:rect l="l" t="t" r="r" b="b"/>
              <a:pathLst>
                <a:path w="152400" h="1814068">
                  <a:moveTo>
                    <a:pt x="0" y="0"/>
                  </a:moveTo>
                  <a:lnTo>
                    <a:pt x="152400" y="0"/>
                  </a:lnTo>
                  <a:lnTo>
                    <a:pt x="152400" y="1814068"/>
                  </a:lnTo>
                  <a:lnTo>
                    <a:pt x="0" y="1814068"/>
                  </a:lnTo>
                  <a:lnTo>
                    <a:pt x="0" y="0"/>
                  </a:lnTo>
                  <a:close/>
                </a:path>
              </a:pathLst>
            </a:custGeom>
            <a:blipFill>
              <a:blip r:embed="rId3"/>
              <a:stretch>
                <a:fillRect t="-54" b="-57"/>
              </a:stretch>
            </a:blipFill>
          </p:spPr>
        </p:sp>
      </p:grpSp>
      <p:sp>
        <p:nvSpPr>
          <p:cNvPr id="20" name="TextBox 20"/>
          <p:cNvSpPr txBox="1"/>
          <p:nvPr/>
        </p:nvSpPr>
        <p:spPr>
          <a:xfrm>
            <a:off x="1309241" y="4387304"/>
            <a:ext cx="7331571" cy="418059"/>
          </a:xfrm>
          <a:prstGeom prst="rect">
            <a:avLst/>
          </a:prstGeom>
        </p:spPr>
        <p:txBody>
          <a:bodyPr lIns="0" tIns="0" rIns="0" bIns="0" rtlCol="0" anchor="t">
            <a:spAutoFit/>
          </a:bodyPr>
          <a:lstStyle/>
          <a:p>
            <a:pPr algn="l">
              <a:lnSpc>
                <a:spcPts val="2687"/>
              </a:lnSpc>
            </a:pPr>
            <a:r>
              <a:rPr lang="en-US" sz="1625" b="1" u="sng">
                <a:solidFill>
                  <a:srgbClr val="383838"/>
                </a:solidFill>
                <a:latin typeface="Poppins Bold"/>
                <a:ea typeface="Poppins Bold"/>
                <a:cs typeface="Poppins Bold"/>
                <a:sym typeface="Poppins Bold"/>
              </a:rPr>
              <a:t>Resource Limitations</a:t>
            </a:r>
          </a:p>
        </p:txBody>
      </p:sp>
      <p:sp>
        <p:nvSpPr>
          <p:cNvPr id="21" name="TextBox 21"/>
          <p:cNvSpPr txBox="1"/>
          <p:nvPr/>
        </p:nvSpPr>
        <p:spPr>
          <a:xfrm>
            <a:off x="1309241" y="4921449"/>
            <a:ext cx="7331571" cy="418059"/>
          </a:xfrm>
          <a:prstGeom prst="rect">
            <a:avLst/>
          </a:prstGeom>
        </p:spPr>
        <p:txBody>
          <a:bodyPr lIns="0" tIns="0" rIns="0" bIns="0" rtlCol="0" anchor="t">
            <a:spAutoFit/>
          </a:bodyPr>
          <a:lstStyle/>
          <a:p>
            <a:pPr algn="l">
              <a:lnSpc>
                <a:spcPts val="2687"/>
              </a:lnSpc>
            </a:pPr>
            <a:r>
              <a:rPr lang="en-US" sz="1625">
                <a:solidFill>
                  <a:srgbClr val="383838"/>
                </a:solidFill>
                <a:latin typeface="Poppins"/>
                <a:ea typeface="Poppins"/>
                <a:cs typeface="Poppins"/>
                <a:sym typeface="Poppins"/>
              </a:rPr>
              <a:t>Content Accuracy: LLMs may hallucinate</a:t>
            </a:r>
          </a:p>
        </p:txBody>
      </p:sp>
      <p:grpSp>
        <p:nvGrpSpPr>
          <p:cNvPr id="22" name="Group 22"/>
          <p:cNvGrpSpPr/>
          <p:nvPr/>
        </p:nvGrpSpPr>
        <p:grpSpPr>
          <a:xfrm>
            <a:off x="966936" y="5781229"/>
            <a:ext cx="7930455" cy="1389161"/>
            <a:chOff x="0" y="0"/>
            <a:chExt cx="10573940" cy="1852215"/>
          </a:xfrm>
        </p:grpSpPr>
        <p:sp>
          <p:nvSpPr>
            <p:cNvPr id="23" name="Freeform 23"/>
            <p:cNvSpPr/>
            <p:nvPr/>
          </p:nvSpPr>
          <p:spPr>
            <a:xfrm>
              <a:off x="19050" y="19050"/>
              <a:ext cx="10535793" cy="1814068"/>
            </a:xfrm>
            <a:custGeom>
              <a:avLst/>
              <a:gdLst/>
              <a:ahLst/>
              <a:cxnLst/>
              <a:rect l="l" t="t" r="r" b="b"/>
              <a:pathLst>
                <a:path w="10535793" h="1814068">
                  <a:moveTo>
                    <a:pt x="0" y="182880"/>
                  </a:moveTo>
                  <a:cubicBezTo>
                    <a:pt x="0" y="81915"/>
                    <a:pt x="83312" y="0"/>
                    <a:pt x="186055" y="0"/>
                  </a:cubicBezTo>
                  <a:lnTo>
                    <a:pt x="10349738" y="0"/>
                  </a:lnTo>
                  <a:cubicBezTo>
                    <a:pt x="10452481" y="0"/>
                    <a:pt x="10535793" y="81915"/>
                    <a:pt x="10535793" y="182880"/>
                  </a:cubicBezTo>
                  <a:lnTo>
                    <a:pt x="10535793" y="1631188"/>
                  </a:lnTo>
                  <a:cubicBezTo>
                    <a:pt x="10535793" y="1732153"/>
                    <a:pt x="10452481" y="1814068"/>
                    <a:pt x="10349738" y="1814068"/>
                  </a:cubicBezTo>
                  <a:lnTo>
                    <a:pt x="186055" y="1814068"/>
                  </a:lnTo>
                  <a:cubicBezTo>
                    <a:pt x="83312" y="1814068"/>
                    <a:pt x="0" y="1732153"/>
                    <a:pt x="0" y="1631188"/>
                  </a:cubicBezTo>
                  <a:close/>
                </a:path>
              </a:pathLst>
            </a:custGeom>
            <a:solidFill>
              <a:srgbClr val="F7F7F7"/>
            </a:solidFill>
          </p:spPr>
        </p:sp>
        <p:sp>
          <p:nvSpPr>
            <p:cNvPr id="24" name="Freeform 24"/>
            <p:cNvSpPr/>
            <p:nvPr/>
          </p:nvSpPr>
          <p:spPr>
            <a:xfrm>
              <a:off x="0" y="0"/>
              <a:ext cx="10573893" cy="1852168"/>
            </a:xfrm>
            <a:custGeom>
              <a:avLst/>
              <a:gdLst/>
              <a:ahLst/>
              <a:cxnLst/>
              <a:rect l="l" t="t" r="r" b="b"/>
              <a:pathLst>
                <a:path w="10573893" h="1852168">
                  <a:moveTo>
                    <a:pt x="0" y="201930"/>
                  </a:moveTo>
                  <a:cubicBezTo>
                    <a:pt x="0" y="90043"/>
                    <a:pt x="92075" y="0"/>
                    <a:pt x="205105" y="0"/>
                  </a:cubicBezTo>
                  <a:lnTo>
                    <a:pt x="10368788" y="0"/>
                  </a:lnTo>
                  <a:lnTo>
                    <a:pt x="10368788" y="19050"/>
                  </a:lnTo>
                  <a:lnTo>
                    <a:pt x="10368788" y="0"/>
                  </a:lnTo>
                  <a:cubicBezTo>
                    <a:pt x="10481691" y="0"/>
                    <a:pt x="10573893" y="90043"/>
                    <a:pt x="10573893" y="201930"/>
                  </a:cubicBezTo>
                  <a:lnTo>
                    <a:pt x="10554843" y="201930"/>
                  </a:lnTo>
                  <a:lnTo>
                    <a:pt x="10573893" y="201930"/>
                  </a:lnTo>
                  <a:lnTo>
                    <a:pt x="10573893" y="1650238"/>
                  </a:lnTo>
                  <a:lnTo>
                    <a:pt x="10554843" y="1650238"/>
                  </a:lnTo>
                  <a:lnTo>
                    <a:pt x="10573893" y="1650238"/>
                  </a:lnTo>
                  <a:cubicBezTo>
                    <a:pt x="10573893" y="1762125"/>
                    <a:pt x="10481818" y="1852168"/>
                    <a:pt x="10368788" y="1852168"/>
                  </a:cubicBezTo>
                  <a:lnTo>
                    <a:pt x="10368788" y="1833118"/>
                  </a:lnTo>
                  <a:lnTo>
                    <a:pt x="10368788" y="1852168"/>
                  </a:lnTo>
                  <a:lnTo>
                    <a:pt x="205105" y="1852168"/>
                  </a:lnTo>
                  <a:lnTo>
                    <a:pt x="205105" y="1833118"/>
                  </a:lnTo>
                  <a:lnTo>
                    <a:pt x="205105" y="1852168"/>
                  </a:lnTo>
                  <a:cubicBezTo>
                    <a:pt x="92075" y="1852168"/>
                    <a:pt x="0" y="1762125"/>
                    <a:pt x="0" y="1650238"/>
                  </a:cubicBezTo>
                  <a:lnTo>
                    <a:pt x="0" y="201930"/>
                  </a:lnTo>
                  <a:lnTo>
                    <a:pt x="19050" y="201930"/>
                  </a:lnTo>
                  <a:lnTo>
                    <a:pt x="0" y="201930"/>
                  </a:lnTo>
                  <a:moveTo>
                    <a:pt x="38100" y="201930"/>
                  </a:moveTo>
                  <a:lnTo>
                    <a:pt x="38100" y="1650238"/>
                  </a:lnTo>
                  <a:lnTo>
                    <a:pt x="19050" y="1650238"/>
                  </a:lnTo>
                  <a:lnTo>
                    <a:pt x="38100" y="1650238"/>
                  </a:lnTo>
                  <a:cubicBezTo>
                    <a:pt x="38100" y="1740408"/>
                    <a:pt x="112522" y="1814068"/>
                    <a:pt x="205105" y="1814068"/>
                  </a:cubicBezTo>
                  <a:lnTo>
                    <a:pt x="10368788" y="1814068"/>
                  </a:lnTo>
                  <a:cubicBezTo>
                    <a:pt x="10461371" y="1814068"/>
                    <a:pt x="10535793" y="1740408"/>
                    <a:pt x="10535793" y="1650238"/>
                  </a:cubicBezTo>
                  <a:lnTo>
                    <a:pt x="10535793" y="201930"/>
                  </a:lnTo>
                  <a:cubicBezTo>
                    <a:pt x="10535793" y="111760"/>
                    <a:pt x="10461371" y="38100"/>
                    <a:pt x="10368788" y="38100"/>
                  </a:cubicBezTo>
                  <a:lnTo>
                    <a:pt x="205105" y="38100"/>
                  </a:lnTo>
                  <a:lnTo>
                    <a:pt x="205105" y="19050"/>
                  </a:lnTo>
                  <a:lnTo>
                    <a:pt x="205105" y="38100"/>
                  </a:lnTo>
                  <a:cubicBezTo>
                    <a:pt x="112522" y="38100"/>
                    <a:pt x="38100" y="111760"/>
                    <a:pt x="38100" y="201930"/>
                  </a:cubicBezTo>
                  <a:close/>
                </a:path>
              </a:pathLst>
            </a:custGeom>
            <a:solidFill>
              <a:srgbClr val="BCC4DB"/>
            </a:solidFill>
          </p:spPr>
        </p:sp>
      </p:grpSp>
      <p:grpSp>
        <p:nvGrpSpPr>
          <p:cNvPr id="25" name="Group 25"/>
          <p:cNvGrpSpPr>
            <a:grpSpLocks noChangeAspect="1"/>
          </p:cNvGrpSpPr>
          <p:nvPr/>
        </p:nvGrpSpPr>
        <p:grpSpPr>
          <a:xfrm>
            <a:off x="952649" y="5795516"/>
            <a:ext cx="114300" cy="1360586"/>
            <a:chOff x="0" y="0"/>
            <a:chExt cx="152400" cy="1814115"/>
          </a:xfrm>
        </p:grpSpPr>
        <p:sp>
          <p:nvSpPr>
            <p:cNvPr id="26" name="Freeform 26" descr="preencoded.png"/>
            <p:cNvSpPr/>
            <p:nvPr/>
          </p:nvSpPr>
          <p:spPr>
            <a:xfrm>
              <a:off x="0" y="0"/>
              <a:ext cx="152400" cy="1814068"/>
            </a:xfrm>
            <a:custGeom>
              <a:avLst/>
              <a:gdLst/>
              <a:ahLst/>
              <a:cxnLst/>
              <a:rect l="l" t="t" r="r" b="b"/>
              <a:pathLst>
                <a:path w="152400" h="1814068">
                  <a:moveTo>
                    <a:pt x="0" y="0"/>
                  </a:moveTo>
                  <a:lnTo>
                    <a:pt x="152400" y="0"/>
                  </a:lnTo>
                  <a:lnTo>
                    <a:pt x="152400" y="1814068"/>
                  </a:lnTo>
                  <a:lnTo>
                    <a:pt x="0" y="1814068"/>
                  </a:lnTo>
                  <a:lnTo>
                    <a:pt x="0" y="0"/>
                  </a:lnTo>
                  <a:close/>
                </a:path>
              </a:pathLst>
            </a:custGeom>
            <a:blipFill>
              <a:blip r:embed="rId3"/>
              <a:stretch>
                <a:fillRect t="-54" b="-57"/>
              </a:stretch>
            </a:blipFill>
          </p:spPr>
        </p:sp>
      </p:grpSp>
      <p:sp>
        <p:nvSpPr>
          <p:cNvPr id="27" name="TextBox 27"/>
          <p:cNvSpPr txBox="1"/>
          <p:nvPr/>
        </p:nvSpPr>
        <p:spPr>
          <a:xfrm>
            <a:off x="1309241" y="5961609"/>
            <a:ext cx="7331571" cy="418059"/>
          </a:xfrm>
          <a:prstGeom prst="rect">
            <a:avLst/>
          </a:prstGeom>
        </p:spPr>
        <p:txBody>
          <a:bodyPr lIns="0" tIns="0" rIns="0" bIns="0" rtlCol="0" anchor="t">
            <a:spAutoFit/>
          </a:bodyPr>
          <a:lstStyle/>
          <a:p>
            <a:pPr algn="l">
              <a:lnSpc>
                <a:spcPts val="2687"/>
              </a:lnSpc>
            </a:pPr>
            <a:r>
              <a:rPr lang="en-US" sz="1625" b="1" u="sng">
                <a:solidFill>
                  <a:srgbClr val="383838"/>
                </a:solidFill>
                <a:latin typeface="Poppins Bold"/>
                <a:ea typeface="Poppins Bold"/>
                <a:cs typeface="Poppins Bold"/>
                <a:sym typeface="Poppins Bold"/>
              </a:rPr>
              <a:t>Market Factors</a:t>
            </a:r>
          </a:p>
        </p:txBody>
      </p:sp>
      <p:sp>
        <p:nvSpPr>
          <p:cNvPr id="28" name="TextBox 28"/>
          <p:cNvSpPr txBox="1"/>
          <p:nvPr/>
        </p:nvSpPr>
        <p:spPr>
          <a:xfrm>
            <a:off x="1309241" y="6495752"/>
            <a:ext cx="7331571" cy="418059"/>
          </a:xfrm>
          <a:prstGeom prst="rect">
            <a:avLst/>
          </a:prstGeom>
        </p:spPr>
        <p:txBody>
          <a:bodyPr lIns="0" tIns="0" rIns="0" bIns="0" rtlCol="0" anchor="t">
            <a:spAutoFit/>
          </a:bodyPr>
          <a:lstStyle/>
          <a:p>
            <a:pPr algn="l">
              <a:lnSpc>
                <a:spcPts val="2687"/>
              </a:lnSpc>
            </a:pPr>
            <a:r>
              <a:rPr lang="en-US" sz="1625">
                <a:solidFill>
                  <a:srgbClr val="383838"/>
                </a:solidFill>
                <a:latin typeface="Poppins"/>
                <a:ea typeface="Poppins"/>
                <a:cs typeface="Poppins"/>
                <a:sym typeface="Poppins"/>
              </a:rPr>
              <a:t>User Retention: Learners may lose motivation</a:t>
            </a:r>
          </a:p>
        </p:txBody>
      </p:sp>
      <p:grpSp>
        <p:nvGrpSpPr>
          <p:cNvPr id="29" name="Group 29"/>
          <p:cNvGrpSpPr/>
          <p:nvPr/>
        </p:nvGrpSpPr>
        <p:grpSpPr>
          <a:xfrm>
            <a:off x="966936" y="7355532"/>
            <a:ext cx="7930455" cy="1389161"/>
            <a:chOff x="0" y="0"/>
            <a:chExt cx="10573940" cy="1852215"/>
          </a:xfrm>
        </p:grpSpPr>
        <p:sp>
          <p:nvSpPr>
            <p:cNvPr id="30" name="Freeform 30"/>
            <p:cNvSpPr/>
            <p:nvPr/>
          </p:nvSpPr>
          <p:spPr>
            <a:xfrm>
              <a:off x="19050" y="19050"/>
              <a:ext cx="10535793" cy="1814068"/>
            </a:xfrm>
            <a:custGeom>
              <a:avLst/>
              <a:gdLst/>
              <a:ahLst/>
              <a:cxnLst/>
              <a:rect l="l" t="t" r="r" b="b"/>
              <a:pathLst>
                <a:path w="10535793" h="1814068">
                  <a:moveTo>
                    <a:pt x="0" y="182880"/>
                  </a:moveTo>
                  <a:cubicBezTo>
                    <a:pt x="0" y="81915"/>
                    <a:pt x="83312" y="0"/>
                    <a:pt x="186055" y="0"/>
                  </a:cubicBezTo>
                  <a:lnTo>
                    <a:pt x="10349738" y="0"/>
                  </a:lnTo>
                  <a:cubicBezTo>
                    <a:pt x="10452481" y="0"/>
                    <a:pt x="10535793" y="81915"/>
                    <a:pt x="10535793" y="182880"/>
                  </a:cubicBezTo>
                  <a:lnTo>
                    <a:pt x="10535793" y="1631188"/>
                  </a:lnTo>
                  <a:cubicBezTo>
                    <a:pt x="10535793" y="1732153"/>
                    <a:pt x="10452481" y="1814068"/>
                    <a:pt x="10349738" y="1814068"/>
                  </a:cubicBezTo>
                  <a:lnTo>
                    <a:pt x="186055" y="1814068"/>
                  </a:lnTo>
                  <a:cubicBezTo>
                    <a:pt x="83312" y="1814068"/>
                    <a:pt x="0" y="1732153"/>
                    <a:pt x="0" y="1631188"/>
                  </a:cubicBezTo>
                  <a:close/>
                </a:path>
              </a:pathLst>
            </a:custGeom>
            <a:solidFill>
              <a:srgbClr val="F7F7F7"/>
            </a:solidFill>
          </p:spPr>
        </p:sp>
        <p:sp>
          <p:nvSpPr>
            <p:cNvPr id="31" name="Freeform 31"/>
            <p:cNvSpPr/>
            <p:nvPr/>
          </p:nvSpPr>
          <p:spPr>
            <a:xfrm>
              <a:off x="0" y="0"/>
              <a:ext cx="10573893" cy="1852168"/>
            </a:xfrm>
            <a:custGeom>
              <a:avLst/>
              <a:gdLst/>
              <a:ahLst/>
              <a:cxnLst/>
              <a:rect l="l" t="t" r="r" b="b"/>
              <a:pathLst>
                <a:path w="10573893" h="1852168">
                  <a:moveTo>
                    <a:pt x="0" y="201930"/>
                  </a:moveTo>
                  <a:cubicBezTo>
                    <a:pt x="0" y="90043"/>
                    <a:pt x="92075" y="0"/>
                    <a:pt x="205105" y="0"/>
                  </a:cubicBezTo>
                  <a:lnTo>
                    <a:pt x="10368788" y="0"/>
                  </a:lnTo>
                  <a:lnTo>
                    <a:pt x="10368788" y="19050"/>
                  </a:lnTo>
                  <a:lnTo>
                    <a:pt x="10368788" y="0"/>
                  </a:lnTo>
                  <a:cubicBezTo>
                    <a:pt x="10481691" y="0"/>
                    <a:pt x="10573893" y="90043"/>
                    <a:pt x="10573893" y="201930"/>
                  </a:cubicBezTo>
                  <a:lnTo>
                    <a:pt x="10554843" y="201930"/>
                  </a:lnTo>
                  <a:lnTo>
                    <a:pt x="10573893" y="201930"/>
                  </a:lnTo>
                  <a:lnTo>
                    <a:pt x="10573893" y="1650238"/>
                  </a:lnTo>
                  <a:lnTo>
                    <a:pt x="10554843" y="1650238"/>
                  </a:lnTo>
                  <a:lnTo>
                    <a:pt x="10573893" y="1650238"/>
                  </a:lnTo>
                  <a:cubicBezTo>
                    <a:pt x="10573893" y="1762125"/>
                    <a:pt x="10481818" y="1852168"/>
                    <a:pt x="10368788" y="1852168"/>
                  </a:cubicBezTo>
                  <a:lnTo>
                    <a:pt x="10368788" y="1833118"/>
                  </a:lnTo>
                  <a:lnTo>
                    <a:pt x="10368788" y="1852168"/>
                  </a:lnTo>
                  <a:lnTo>
                    <a:pt x="205105" y="1852168"/>
                  </a:lnTo>
                  <a:lnTo>
                    <a:pt x="205105" y="1833118"/>
                  </a:lnTo>
                  <a:lnTo>
                    <a:pt x="205105" y="1852168"/>
                  </a:lnTo>
                  <a:cubicBezTo>
                    <a:pt x="92075" y="1852168"/>
                    <a:pt x="0" y="1762125"/>
                    <a:pt x="0" y="1650238"/>
                  </a:cubicBezTo>
                  <a:lnTo>
                    <a:pt x="0" y="201930"/>
                  </a:lnTo>
                  <a:lnTo>
                    <a:pt x="19050" y="201930"/>
                  </a:lnTo>
                  <a:lnTo>
                    <a:pt x="0" y="201930"/>
                  </a:lnTo>
                  <a:moveTo>
                    <a:pt x="38100" y="201930"/>
                  </a:moveTo>
                  <a:lnTo>
                    <a:pt x="38100" y="1650238"/>
                  </a:lnTo>
                  <a:lnTo>
                    <a:pt x="19050" y="1650238"/>
                  </a:lnTo>
                  <a:lnTo>
                    <a:pt x="38100" y="1650238"/>
                  </a:lnTo>
                  <a:cubicBezTo>
                    <a:pt x="38100" y="1740408"/>
                    <a:pt x="112522" y="1814068"/>
                    <a:pt x="205105" y="1814068"/>
                  </a:cubicBezTo>
                  <a:lnTo>
                    <a:pt x="10368788" y="1814068"/>
                  </a:lnTo>
                  <a:cubicBezTo>
                    <a:pt x="10461371" y="1814068"/>
                    <a:pt x="10535793" y="1740408"/>
                    <a:pt x="10535793" y="1650238"/>
                  </a:cubicBezTo>
                  <a:lnTo>
                    <a:pt x="10535793" y="201930"/>
                  </a:lnTo>
                  <a:cubicBezTo>
                    <a:pt x="10535793" y="111760"/>
                    <a:pt x="10461371" y="38100"/>
                    <a:pt x="10368788" y="38100"/>
                  </a:cubicBezTo>
                  <a:lnTo>
                    <a:pt x="205105" y="38100"/>
                  </a:lnTo>
                  <a:lnTo>
                    <a:pt x="205105" y="19050"/>
                  </a:lnTo>
                  <a:lnTo>
                    <a:pt x="205105" y="38100"/>
                  </a:lnTo>
                  <a:cubicBezTo>
                    <a:pt x="112522" y="38100"/>
                    <a:pt x="38100" y="111760"/>
                    <a:pt x="38100" y="201930"/>
                  </a:cubicBezTo>
                  <a:close/>
                </a:path>
              </a:pathLst>
            </a:custGeom>
            <a:solidFill>
              <a:srgbClr val="BCC4DB"/>
            </a:solidFill>
          </p:spPr>
        </p:sp>
      </p:grpSp>
      <p:grpSp>
        <p:nvGrpSpPr>
          <p:cNvPr id="32" name="Group 32"/>
          <p:cNvGrpSpPr>
            <a:grpSpLocks noChangeAspect="1"/>
          </p:cNvGrpSpPr>
          <p:nvPr/>
        </p:nvGrpSpPr>
        <p:grpSpPr>
          <a:xfrm>
            <a:off x="952649" y="7369820"/>
            <a:ext cx="114300" cy="1360586"/>
            <a:chOff x="0" y="0"/>
            <a:chExt cx="152400" cy="1814115"/>
          </a:xfrm>
        </p:grpSpPr>
        <p:sp>
          <p:nvSpPr>
            <p:cNvPr id="33" name="Freeform 33" descr="preencoded.png"/>
            <p:cNvSpPr/>
            <p:nvPr/>
          </p:nvSpPr>
          <p:spPr>
            <a:xfrm>
              <a:off x="0" y="0"/>
              <a:ext cx="152400" cy="1814068"/>
            </a:xfrm>
            <a:custGeom>
              <a:avLst/>
              <a:gdLst/>
              <a:ahLst/>
              <a:cxnLst/>
              <a:rect l="l" t="t" r="r" b="b"/>
              <a:pathLst>
                <a:path w="152400" h="1814068">
                  <a:moveTo>
                    <a:pt x="0" y="0"/>
                  </a:moveTo>
                  <a:lnTo>
                    <a:pt x="152400" y="0"/>
                  </a:lnTo>
                  <a:lnTo>
                    <a:pt x="152400" y="1814068"/>
                  </a:lnTo>
                  <a:lnTo>
                    <a:pt x="0" y="1814068"/>
                  </a:lnTo>
                  <a:lnTo>
                    <a:pt x="0" y="0"/>
                  </a:lnTo>
                  <a:close/>
                </a:path>
              </a:pathLst>
            </a:custGeom>
            <a:blipFill>
              <a:blip r:embed="rId3"/>
              <a:stretch>
                <a:fillRect t="-54" b="-57"/>
              </a:stretch>
            </a:blipFill>
          </p:spPr>
        </p:sp>
      </p:grpSp>
      <p:sp>
        <p:nvSpPr>
          <p:cNvPr id="34" name="TextBox 34"/>
          <p:cNvSpPr txBox="1"/>
          <p:nvPr/>
        </p:nvSpPr>
        <p:spPr>
          <a:xfrm>
            <a:off x="1309241" y="7535912"/>
            <a:ext cx="7331571" cy="418059"/>
          </a:xfrm>
          <a:prstGeom prst="rect">
            <a:avLst/>
          </a:prstGeom>
        </p:spPr>
        <p:txBody>
          <a:bodyPr lIns="0" tIns="0" rIns="0" bIns="0" rtlCol="0" anchor="t">
            <a:spAutoFit/>
          </a:bodyPr>
          <a:lstStyle/>
          <a:p>
            <a:pPr algn="l">
              <a:lnSpc>
                <a:spcPts val="2687"/>
              </a:lnSpc>
            </a:pPr>
            <a:r>
              <a:rPr lang="en-US" sz="1625" b="1" u="sng">
                <a:solidFill>
                  <a:srgbClr val="383838"/>
                </a:solidFill>
                <a:latin typeface="Poppins Bold"/>
                <a:ea typeface="Poppins Bold"/>
                <a:cs typeface="Poppins Bold"/>
                <a:sym typeface="Poppins Bold"/>
              </a:rPr>
              <a:t>Premium Monetization</a:t>
            </a:r>
          </a:p>
        </p:txBody>
      </p:sp>
      <p:sp>
        <p:nvSpPr>
          <p:cNvPr id="35" name="TextBox 35"/>
          <p:cNvSpPr txBox="1"/>
          <p:nvPr/>
        </p:nvSpPr>
        <p:spPr>
          <a:xfrm>
            <a:off x="1309241" y="8070056"/>
            <a:ext cx="7331571" cy="418059"/>
          </a:xfrm>
          <a:prstGeom prst="rect">
            <a:avLst/>
          </a:prstGeom>
        </p:spPr>
        <p:txBody>
          <a:bodyPr lIns="0" tIns="0" rIns="0" bIns="0" rtlCol="0" anchor="t">
            <a:spAutoFit/>
          </a:bodyPr>
          <a:lstStyle/>
          <a:p>
            <a:pPr algn="l">
              <a:lnSpc>
                <a:spcPts val="2687"/>
              </a:lnSpc>
            </a:pPr>
            <a:r>
              <a:rPr lang="en-US" sz="1625">
                <a:solidFill>
                  <a:srgbClr val="383838"/>
                </a:solidFill>
                <a:latin typeface="Poppins"/>
                <a:ea typeface="Poppins"/>
                <a:cs typeface="Poppins"/>
                <a:sym typeface="Poppins"/>
              </a:rPr>
              <a:t>Balancing free vs. paid features</a:t>
            </a:r>
          </a:p>
        </p:txBody>
      </p:sp>
      <p:sp>
        <p:nvSpPr>
          <p:cNvPr id="36" name="TextBox 36"/>
          <p:cNvSpPr txBox="1"/>
          <p:nvPr/>
        </p:nvSpPr>
        <p:spPr>
          <a:xfrm>
            <a:off x="9414122" y="1874341"/>
            <a:ext cx="7901880" cy="532210"/>
          </a:xfrm>
          <a:prstGeom prst="rect">
            <a:avLst/>
          </a:prstGeom>
        </p:spPr>
        <p:txBody>
          <a:bodyPr lIns="0" tIns="0" rIns="0" bIns="0" rtlCol="0" anchor="t">
            <a:spAutoFit/>
          </a:bodyPr>
          <a:lstStyle/>
          <a:p>
            <a:pPr algn="l">
              <a:lnSpc>
                <a:spcPts val="3312"/>
              </a:lnSpc>
            </a:pPr>
            <a:r>
              <a:rPr lang="en-US" sz="2062" b="1" u="sng">
                <a:solidFill>
                  <a:srgbClr val="383838"/>
                </a:solidFill>
                <a:latin typeface="Poppins Bold"/>
                <a:ea typeface="Poppins Bold"/>
                <a:cs typeface="Poppins Bold"/>
                <a:sym typeface="Poppins Bold"/>
              </a:rPr>
              <a:t>Mitigation Strategies</a:t>
            </a:r>
          </a:p>
        </p:txBody>
      </p:sp>
      <p:sp>
        <p:nvSpPr>
          <p:cNvPr id="37" name="TextBox 37"/>
          <p:cNvSpPr txBox="1"/>
          <p:nvPr/>
        </p:nvSpPr>
        <p:spPr>
          <a:xfrm>
            <a:off x="9414122" y="2522636"/>
            <a:ext cx="7901880" cy="759916"/>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383838"/>
                </a:solidFill>
                <a:latin typeface="Poppins"/>
                <a:ea typeface="Poppins"/>
                <a:cs typeface="Poppins"/>
                <a:sym typeface="Poppins"/>
              </a:rPr>
              <a:t>Caching with Redis, optimizing prompts, batching queries for cost control</a:t>
            </a:r>
          </a:p>
        </p:txBody>
      </p:sp>
      <p:sp>
        <p:nvSpPr>
          <p:cNvPr id="38" name="TextBox 38"/>
          <p:cNvSpPr txBox="1"/>
          <p:nvPr/>
        </p:nvSpPr>
        <p:spPr>
          <a:xfrm>
            <a:off x="9414122" y="3281065"/>
            <a:ext cx="7901880" cy="418059"/>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383838"/>
                </a:solidFill>
                <a:latin typeface="Poppins"/>
                <a:ea typeface="Poppins"/>
                <a:cs typeface="Poppins"/>
                <a:sym typeface="Poppins"/>
              </a:rPr>
              <a:t>Validation layers, curated content, and feedback loops for accuracy</a:t>
            </a:r>
          </a:p>
        </p:txBody>
      </p:sp>
      <p:sp>
        <p:nvSpPr>
          <p:cNvPr id="39" name="TextBox 39"/>
          <p:cNvSpPr txBox="1"/>
          <p:nvPr/>
        </p:nvSpPr>
        <p:spPr>
          <a:xfrm>
            <a:off x="9414122" y="3697635"/>
            <a:ext cx="7901880" cy="418059"/>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383838"/>
                </a:solidFill>
                <a:latin typeface="Poppins"/>
                <a:ea typeface="Poppins"/>
                <a:cs typeface="Poppins"/>
                <a:sym typeface="Poppins"/>
              </a:rPr>
              <a:t>Gamification, progress streaks, milestone rewards for engagement</a:t>
            </a:r>
          </a:p>
        </p:txBody>
      </p:sp>
      <p:sp>
        <p:nvSpPr>
          <p:cNvPr id="40" name="TextBox 40"/>
          <p:cNvSpPr txBox="1"/>
          <p:nvPr/>
        </p:nvSpPr>
        <p:spPr>
          <a:xfrm>
            <a:off x="9414122" y="4114205"/>
            <a:ext cx="7901880" cy="759916"/>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383838"/>
                </a:solidFill>
                <a:latin typeface="Poppins"/>
                <a:ea typeface="Poppins"/>
                <a:cs typeface="Poppins"/>
                <a:sym typeface="Poppins"/>
              </a:rPr>
              <a:t>Ensure free tier is useful but premium adds clear value for monetization</a:t>
            </a:r>
          </a:p>
        </p:txBody>
      </p:sp>
      <p:grpSp>
        <p:nvGrpSpPr>
          <p:cNvPr id="41" name="Group 41"/>
          <p:cNvGrpSpPr>
            <a:grpSpLocks noChangeAspect="1"/>
          </p:cNvGrpSpPr>
          <p:nvPr/>
        </p:nvGrpSpPr>
        <p:grpSpPr>
          <a:xfrm>
            <a:off x="11364962" y="5114479"/>
            <a:ext cx="4000202" cy="4000202"/>
            <a:chOff x="0" y="0"/>
            <a:chExt cx="5333603" cy="5333603"/>
          </a:xfrm>
        </p:grpSpPr>
        <p:sp>
          <p:nvSpPr>
            <p:cNvPr id="42" name="Freeform 42" descr="preencoded.png"/>
            <p:cNvSpPr/>
            <p:nvPr/>
          </p:nvSpPr>
          <p:spPr>
            <a:xfrm>
              <a:off x="0" y="0"/>
              <a:ext cx="5333619" cy="5333619"/>
            </a:xfrm>
            <a:custGeom>
              <a:avLst/>
              <a:gdLst/>
              <a:ahLst/>
              <a:cxnLst/>
              <a:rect l="l" t="t" r="r" b="b"/>
              <a:pathLst>
                <a:path w="5333619" h="5333619">
                  <a:moveTo>
                    <a:pt x="0" y="0"/>
                  </a:moveTo>
                  <a:lnTo>
                    <a:pt x="5333619" y="0"/>
                  </a:lnTo>
                  <a:lnTo>
                    <a:pt x="5333619" y="5333619"/>
                  </a:lnTo>
                  <a:lnTo>
                    <a:pt x="0" y="5333619"/>
                  </a:lnTo>
                  <a:lnTo>
                    <a:pt x="0" y="0"/>
                  </a:lnTo>
                  <a:close/>
                </a:path>
              </a:pathLst>
            </a:custGeom>
            <a:blipFill>
              <a:blip r:embed="rId4"/>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808</Words>
  <Application>Microsoft Office PowerPoint</Application>
  <PresentationFormat>Custom</PresentationFormat>
  <Paragraphs>123</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Arimo Bold</vt:lpstr>
      <vt:lpstr>Arimo Bold Italics</vt:lpstr>
      <vt:lpstr>Arial</vt:lpstr>
      <vt:lpstr>Arimo</vt:lpstr>
      <vt:lpstr>Calibri</vt:lpstr>
      <vt:lpstr>Poppins Italics</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Meet-Yuki.pptx</dc:title>
  <dc:creator>Vidhik</dc:creator>
  <cp:lastModifiedBy>DELL</cp:lastModifiedBy>
  <cp:revision>3</cp:revision>
  <dcterms:created xsi:type="dcterms:W3CDTF">2006-08-16T00:00:00Z</dcterms:created>
  <dcterms:modified xsi:type="dcterms:W3CDTF">2025-09-19T20:36:28Z</dcterms:modified>
  <dc:identifier>DAGzdK77KQM</dc:identifier>
</cp:coreProperties>
</file>